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24"/>
  </p:notesMasterIdLst>
  <p:handoutMasterIdLst>
    <p:handoutMasterId r:id="rId25"/>
  </p:handoutMasterIdLst>
  <p:sldIdLst>
    <p:sldId id="264" r:id="rId6"/>
    <p:sldId id="269" r:id="rId7"/>
    <p:sldId id="319" r:id="rId8"/>
    <p:sldId id="314" r:id="rId9"/>
    <p:sldId id="318" r:id="rId10"/>
    <p:sldId id="317" r:id="rId11"/>
    <p:sldId id="301" r:id="rId12"/>
    <p:sldId id="2145706062" r:id="rId13"/>
    <p:sldId id="2145706064" r:id="rId14"/>
    <p:sldId id="2145706063" r:id="rId15"/>
    <p:sldId id="2145706068" r:id="rId16"/>
    <p:sldId id="2145706065" r:id="rId17"/>
    <p:sldId id="2145706067" r:id="rId18"/>
    <p:sldId id="2145706069" r:id="rId19"/>
    <p:sldId id="315" r:id="rId20"/>
    <p:sldId id="316" r:id="rId21"/>
    <p:sldId id="299" r:id="rId22"/>
    <p:sldId id="276"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24B217-3532-41C8-8EFD-515369F80EAF}" v="6" dt="2023-06-12T20:48:34.4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611" autoAdjust="0"/>
  </p:normalViewPr>
  <p:slideViewPr>
    <p:cSldViewPr snapToGrid="0">
      <p:cViewPr varScale="1">
        <p:scale>
          <a:sx n="52" d="100"/>
          <a:sy n="52" d="100"/>
        </p:scale>
        <p:origin x="717" y="41"/>
      </p:cViewPr>
      <p:guideLst/>
    </p:cSldViewPr>
  </p:slideViewPr>
  <p:notesTextViewPr>
    <p:cViewPr>
      <p:scale>
        <a:sx n="1" d="1"/>
        <a:sy n="1" d="1"/>
      </p:scale>
      <p:origin x="0" y="0"/>
    </p:cViewPr>
  </p:notesTextViewPr>
  <p:notesViewPr>
    <p:cSldViewPr snapToGrid="0">
      <p:cViewPr varScale="1">
        <p:scale>
          <a:sx n="40" d="100"/>
          <a:sy n="40" d="100"/>
        </p:scale>
        <p:origin x="2379" y="1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lasio, Karen M" userId="bb5c284b-dc1a-4753-bdfd-a6674ba8d1e0" providerId="ADAL" clId="{9E24B217-3532-41C8-8EFD-515369F80EAF}"/>
    <pc:docChg chg="custSel modSld">
      <pc:chgData name="Deblasio, Karen M" userId="bb5c284b-dc1a-4753-bdfd-a6674ba8d1e0" providerId="ADAL" clId="{9E24B217-3532-41C8-8EFD-515369F80EAF}" dt="2023-06-12T20:54:46.884" v="297" actId="5793"/>
      <pc:docMkLst>
        <pc:docMk/>
      </pc:docMkLst>
      <pc:sldChg chg="modSp mod">
        <pc:chgData name="Deblasio, Karen M" userId="bb5c284b-dc1a-4753-bdfd-a6674ba8d1e0" providerId="ADAL" clId="{9E24B217-3532-41C8-8EFD-515369F80EAF}" dt="2023-06-12T20:42:46.574" v="18" actId="20577"/>
        <pc:sldMkLst>
          <pc:docMk/>
          <pc:sldMk cId="2226941218" sldId="269"/>
        </pc:sldMkLst>
        <pc:spChg chg="mod">
          <ac:chgData name="Deblasio, Karen M" userId="bb5c284b-dc1a-4753-bdfd-a6674ba8d1e0" providerId="ADAL" clId="{9E24B217-3532-41C8-8EFD-515369F80EAF}" dt="2023-06-12T20:42:46.574" v="18" actId="20577"/>
          <ac:spMkLst>
            <pc:docMk/>
            <pc:sldMk cId="2226941218" sldId="269"/>
            <ac:spMk id="3" creationId="{00000000-0000-0000-0000-000000000000}"/>
          </ac:spMkLst>
        </pc:spChg>
      </pc:sldChg>
      <pc:sldChg chg="modSp mod">
        <pc:chgData name="Deblasio, Karen M" userId="bb5c284b-dc1a-4753-bdfd-a6674ba8d1e0" providerId="ADAL" clId="{9E24B217-3532-41C8-8EFD-515369F80EAF}" dt="2023-06-12T20:47:09.585" v="201" actId="255"/>
        <pc:sldMkLst>
          <pc:docMk/>
          <pc:sldMk cId="733443681" sldId="301"/>
        </pc:sldMkLst>
        <pc:spChg chg="mod">
          <ac:chgData name="Deblasio, Karen M" userId="bb5c284b-dc1a-4753-bdfd-a6674ba8d1e0" providerId="ADAL" clId="{9E24B217-3532-41C8-8EFD-515369F80EAF}" dt="2023-06-12T20:47:09.585" v="201" actId="255"/>
          <ac:spMkLst>
            <pc:docMk/>
            <pc:sldMk cId="733443681" sldId="301"/>
            <ac:spMk id="2" creationId="{F5D30869-57CC-4732-91C3-26A6DA8A6065}"/>
          </ac:spMkLst>
        </pc:spChg>
      </pc:sldChg>
      <pc:sldChg chg="modSp mod">
        <pc:chgData name="Deblasio, Karen M" userId="bb5c284b-dc1a-4753-bdfd-a6674ba8d1e0" providerId="ADAL" clId="{9E24B217-3532-41C8-8EFD-515369F80EAF}" dt="2023-06-12T20:46:13.637" v="197" actId="20577"/>
        <pc:sldMkLst>
          <pc:docMk/>
          <pc:sldMk cId="4061287709" sldId="314"/>
        </pc:sldMkLst>
        <pc:spChg chg="mod">
          <ac:chgData name="Deblasio, Karen M" userId="bb5c284b-dc1a-4753-bdfd-a6674ba8d1e0" providerId="ADAL" clId="{9E24B217-3532-41C8-8EFD-515369F80EAF}" dt="2023-06-12T20:46:13.637" v="197" actId="20577"/>
          <ac:spMkLst>
            <pc:docMk/>
            <pc:sldMk cId="4061287709" sldId="314"/>
            <ac:spMk id="3" creationId="{3A46F2FA-222D-825F-72FB-133809CC9FC3}"/>
          </ac:spMkLst>
        </pc:spChg>
      </pc:sldChg>
      <pc:sldChg chg="modSp mod">
        <pc:chgData name="Deblasio, Karen M" userId="bb5c284b-dc1a-4753-bdfd-a6674ba8d1e0" providerId="ADAL" clId="{9E24B217-3532-41C8-8EFD-515369F80EAF}" dt="2023-06-12T20:54:46.884" v="297" actId="5793"/>
        <pc:sldMkLst>
          <pc:docMk/>
          <pc:sldMk cId="952216276" sldId="315"/>
        </pc:sldMkLst>
        <pc:spChg chg="mod">
          <ac:chgData name="Deblasio, Karen M" userId="bb5c284b-dc1a-4753-bdfd-a6674ba8d1e0" providerId="ADAL" clId="{9E24B217-3532-41C8-8EFD-515369F80EAF}" dt="2023-06-12T20:54:43.178" v="296" actId="1076"/>
          <ac:spMkLst>
            <pc:docMk/>
            <pc:sldMk cId="952216276" sldId="315"/>
            <ac:spMk id="2" creationId="{48C6E4C3-5256-6AF9-F6FE-AB9DE6C955BB}"/>
          </ac:spMkLst>
        </pc:spChg>
        <pc:spChg chg="mod">
          <ac:chgData name="Deblasio, Karen M" userId="bb5c284b-dc1a-4753-bdfd-a6674ba8d1e0" providerId="ADAL" clId="{9E24B217-3532-41C8-8EFD-515369F80EAF}" dt="2023-06-12T20:54:46.884" v="297" actId="5793"/>
          <ac:spMkLst>
            <pc:docMk/>
            <pc:sldMk cId="952216276" sldId="315"/>
            <ac:spMk id="3" creationId="{A5709225-9C8E-F821-702D-B5F4D663023A}"/>
          </ac:spMkLst>
        </pc:spChg>
      </pc:sldChg>
      <pc:sldChg chg="modSp mod">
        <pc:chgData name="Deblasio, Karen M" userId="bb5c284b-dc1a-4753-bdfd-a6674ba8d1e0" providerId="ADAL" clId="{9E24B217-3532-41C8-8EFD-515369F80EAF}" dt="2023-06-12T20:46:53.223" v="200" actId="113"/>
        <pc:sldMkLst>
          <pc:docMk/>
          <pc:sldMk cId="3828238424" sldId="317"/>
        </pc:sldMkLst>
        <pc:spChg chg="mod">
          <ac:chgData name="Deblasio, Karen M" userId="bb5c284b-dc1a-4753-bdfd-a6674ba8d1e0" providerId="ADAL" clId="{9E24B217-3532-41C8-8EFD-515369F80EAF}" dt="2023-06-12T20:46:53.223" v="200" actId="113"/>
          <ac:spMkLst>
            <pc:docMk/>
            <pc:sldMk cId="3828238424" sldId="317"/>
            <ac:spMk id="2" creationId="{750705AE-CF49-A433-2B65-6A70C693CCB4}"/>
          </ac:spMkLst>
        </pc:spChg>
      </pc:sldChg>
      <pc:sldChg chg="modSp mod">
        <pc:chgData name="Deblasio, Karen M" userId="bb5c284b-dc1a-4753-bdfd-a6674ba8d1e0" providerId="ADAL" clId="{9E24B217-3532-41C8-8EFD-515369F80EAF}" dt="2023-06-12T20:46:28.906" v="198" actId="20577"/>
        <pc:sldMkLst>
          <pc:docMk/>
          <pc:sldMk cId="3322587470" sldId="318"/>
        </pc:sldMkLst>
        <pc:spChg chg="mod">
          <ac:chgData name="Deblasio, Karen M" userId="bb5c284b-dc1a-4753-bdfd-a6674ba8d1e0" providerId="ADAL" clId="{9E24B217-3532-41C8-8EFD-515369F80EAF}" dt="2023-06-12T20:46:28.906" v="198" actId="20577"/>
          <ac:spMkLst>
            <pc:docMk/>
            <pc:sldMk cId="3322587470" sldId="318"/>
            <ac:spMk id="5" creationId="{A3388DA2-1AAC-B343-3954-7F4D88170AD3}"/>
          </ac:spMkLst>
        </pc:spChg>
      </pc:sldChg>
      <pc:sldChg chg="modNotes">
        <pc:chgData name="Deblasio, Karen M" userId="bb5c284b-dc1a-4753-bdfd-a6674ba8d1e0" providerId="ADAL" clId="{9E24B217-3532-41C8-8EFD-515369F80EAF}" dt="2023-06-12T20:45:43.747" v="191" actId="20577"/>
        <pc:sldMkLst>
          <pc:docMk/>
          <pc:sldMk cId="918218850" sldId="319"/>
        </pc:sldMkLst>
      </pc:sldChg>
      <pc:sldChg chg="addSp delSp modSp mod">
        <pc:chgData name="Deblasio, Karen M" userId="bb5c284b-dc1a-4753-bdfd-a6674ba8d1e0" providerId="ADAL" clId="{9E24B217-3532-41C8-8EFD-515369F80EAF}" dt="2023-06-12T20:49:51.150" v="230" actId="14100"/>
        <pc:sldMkLst>
          <pc:docMk/>
          <pc:sldMk cId="744403563" sldId="2145706062"/>
        </pc:sldMkLst>
        <pc:spChg chg="mod">
          <ac:chgData name="Deblasio, Karen M" userId="bb5c284b-dc1a-4753-bdfd-a6674ba8d1e0" providerId="ADAL" clId="{9E24B217-3532-41C8-8EFD-515369F80EAF}" dt="2023-06-12T20:49:51.150" v="230" actId="14100"/>
          <ac:spMkLst>
            <pc:docMk/>
            <pc:sldMk cId="744403563" sldId="2145706062"/>
            <ac:spMk id="196" creationId="{00000000-0000-0000-0000-000000000000}"/>
          </ac:spMkLst>
        </pc:spChg>
        <pc:picChg chg="del">
          <ac:chgData name="Deblasio, Karen M" userId="bb5c284b-dc1a-4753-bdfd-a6674ba8d1e0" providerId="ADAL" clId="{9E24B217-3532-41C8-8EFD-515369F80EAF}" dt="2023-06-12T20:48:18.585" v="202" actId="478"/>
          <ac:picMkLst>
            <pc:docMk/>
            <pc:sldMk cId="744403563" sldId="2145706062"/>
            <ac:picMk id="4" creationId="{0918EC89-EB51-B442-C7B9-EDCC6F448EC8}"/>
          </ac:picMkLst>
        </pc:picChg>
        <pc:picChg chg="add mod">
          <ac:chgData name="Deblasio, Karen M" userId="bb5c284b-dc1a-4753-bdfd-a6674ba8d1e0" providerId="ADAL" clId="{9E24B217-3532-41C8-8EFD-515369F80EAF}" dt="2023-06-12T20:48:34.458" v="208" actId="14100"/>
          <ac:picMkLst>
            <pc:docMk/>
            <pc:sldMk cId="744403563" sldId="2145706062"/>
            <ac:picMk id="1026" creationId="{DD190465-A3CA-AA58-69BB-F18E1B8BE897}"/>
          </ac:picMkLst>
        </pc:picChg>
      </pc:sldChg>
      <pc:sldChg chg="modSp mod">
        <pc:chgData name="Deblasio, Karen M" userId="bb5c284b-dc1a-4753-bdfd-a6674ba8d1e0" providerId="ADAL" clId="{9E24B217-3532-41C8-8EFD-515369F80EAF}" dt="2023-06-12T20:52:22.780" v="250" actId="1076"/>
        <pc:sldMkLst>
          <pc:docMk/>
          <pc:sldMk cId="2424884178" sldId="2145706063"/>
        </pc:sldMkLst>
        <pc:spChg chg="mod">
          <ac:chgData name="Deblasio, Karen M" userId="bb5c284b-dc1a-4753-bdfd-a6674ba8d1e0" providerId="ADAL" clId="{9E24B217-3532-41C8-8EFD-515369F80EAF}" dt="2023-06-12T20:52:22.780" v="250" actId="1076"/>
          <ac:spMkLst>
            <pc:docMk/>
            <pc:sldMk cId="2424884178" sldId="2145706063"/>
            <ac:spMk id="2" creationId="{56E22C90-393D-D61F-2133-2125E096DF40}"/>
          </ac:spMkLst>
        </pc:spChg>
      </pc:sldChg>
      <pc:sldChg chg="modSp mod">
        <pc:chgData name="Deblasio, Karen M" userId="bb5c284b-dc1a-4753-bdfd-a6674ba8d1e0" providerId="ADAL" clId="{9E24B217-3532-41C8-8EFD-515369F80EAF}" dt="2023-06-12T20:51:28.563" v="247" actId="6549"/>
        <pc:sldMkLst>
          <pc:docMk/>
          <pc:sldMk cId="2027564656" sldId="2145706064"/>
        </pc:sldMkLst>
        <pc:spChg chg="mod">
          <ac:chgData name="Deblasio, Karen M" userId="bb5c284b-dc1a-4753-bdfd-a6674ba8d1e0" providerId="ADAL" clId="{9E24B217-3532-41C8-8EFD-515369F80EAF}" dt="2023-06-12T20:51:28.563" v="247" actId="6549"/>
          <ac:spMkLst>
            <pc:docMk/>
            <pc:sldMk cId="2027564656" sldId="2145706064"/>
            <ac:spMk id="6" creationId="{C1FCF578-81EC-5DA9-58D5-23EF59CC2909}"/>
          </ac:spMkLst>
        </pc:spChg>
        <pc:spChg chg="mod">
          <ac:chgData name="Deblasio, Karen M" userId="bb5c284b-dc1a-4753-bdfd-a6674ba8d1e0" providerId="ADAL" clId="{9E24B217-3532-41C8-8EFD-515369F80EAF}" dt="2023-06-12T20:49:08.960" v="223" actId="120"/>
          <ac:spMkLst>
            <pc:docMk/>
            <pc:sldMk cId="2027564656" sldId="2145706064"/>
            <ac:spMk id="196" creationId="{00000000-0000-0000-0000-000000000000}"/>
          </ac:spMkLst>
        </pc:spChg>
      </pc:sldChg>
      <pc:sldChg chg="modSp mod">
        <pc:chgData name="Deblasio, Karen M" userId="bb5c284b-dc1a-4753-bdfd-a6674ba8d1e0" providerId="ADAL" clId="{9E24B217-3532-41C8-8EFD-515369F80EAF}" dt="2023-06-12T20:53:12.113" v="264" actId="255"/>
        <pc:sldMkLst>
          <pc:docMk/>
          <pc:sldMk cId="3607547591" sldId="2145706065"/>
        </pc:sldMkLst>
        <pc:spChg chg="mod">
          <ac:chgData name="Deblasio, Karen M" userId="bb5c284b-dc1a-4753-bdfd-a6674ba8d1e0" providerId="ADAL" clId="{9E24B217-3532-41C8-8EFD-515369F80EAF}" dt="2023-06-12T20:53:12.113" v="264" actId="255"/>
          <ac:spMkLst>
            <pc:docMk/>
            <pc:sldMk cId="3607547591" sldId="2145706065"/>
            <ac:spMk id="2" creationId="{56E22C90-393D-D61F-2133-2125E096DF40}"/>
          </ac:spMkLst>
        </pc:spChg>
      </pc:sldChg>
      <pc:sldChg chg="modSp mod">
        <pc:chgData name="Deblasio, Karen M" userId="bb5c284b-dc1a-4753-bdfd-a6674ba8d1e0" providerId="ADAL" clId="{9E24B217-3532-41C8-8EFD-515369F80EAF}" dt="2023-06-12T20:53:32.883" v="268" actId="20577"/>
        <pc:sldMkLst>
          <pc:docMk/>
          <pc:sldMk cId="2306674500" sldId="2145706067"/>
        </pc:sldMkLst>
        <pc:spChg chg="mod">
          <ac:chgData name="Deblasio, Karen M" userId="bb5c284b-dc1a-4753-bdfd-a6674ba8d1e0" providerId="ADAL" clId="{9E24B217-3532-41C8-8EFD-515369F80EAF}" dt="2023-06-12T20:53:27.687" v="267" actId="1076"/>
          <ac:spMkLst>
            <pc:docMk/>
            <pc:sldMk cId="2306674500" sldId="2145706067"/>
            <ac:spMk id="2" creationId="{4AC2CF9C-B0A3-F41E-9B50-0503D550AD1F}"/>
          </ac:spMkLst>
        </pc:spChg>
        <pc:spChg chg="mod">
          <ac:chgData name="Deblasio, Karen M" userId="bb5c284b-dc1a-4753-bdfd-a6674ba8d1e0" providerId="ADAL" clId="{9E24B217-3532-41C8-8EFD-515369F80EAF}" dt="2023-06-12T20:53:32.883" v="268" actId="20577"/>
          <ac:spMkLst>
            <pc:docMk/>
            <pc:sldMk cId="2306674500" sldId="2145706067"/>
            <ac:spMk id="3" creationId="{4EB506DC-4853-2E6C-9054-193FF1C6612E}"/>
          </ac:spMkLst>
        </pc:spChg>
      </pc:sldChg>
      <pc:sldChg chg="modSp mod">
        <pc:chgData name="Deblasio, Karen M" userId="bb5c284b-dc1a-4753-bdfd-a6674ba8d1e0" providerId="ADAL" clId="{9E24B217-3532-41C8-8EFD-515369F80EAF}" dt="2023-06-12T20:52:52.506" v="261" actId="20577"/>
        <pc:sldMkLst>
          <pc:docMk/>
          <pc:sldMk cId="3818152066" sldId="2145706068"/>
        </pc:sldMkLst>
        <pc:spChg chg="mod">
          <ac:chgData name="Deblasio, Karen M" userId="bb5c284b-dc1a-4753-bdfd-a6674ba8d1e0" providerId="ADAL" clId="{9E24B217-3532-41C8-8EFD-515369F80EAF}" dt="2023-06-12T20:52:52.506" v="261" actId="20577"/>
          <ac:spMkLst>
            <pc:docMk/>
            <pc:sldMk cId="3818152066" sldId="2145706068"/>
            <ac:spMk id="2" creationId="{3E5B0C08-191C-8752-AF07-5F174EDC3A5E}"/>
          </ac:spMkLst>
        </pc:spChg>
      </pc:sldChg>
      <pc:sldChg chg="modSp mod">
        <pc:chgData name="Deblasio, Karen M" userId="bb5c284b-dc1a-4753-bdfd-a6674ba8d1e0" providerId="ADAL" clId="{9E24B217-3532-41C8-8EFD-515369F80EAF}" dt="2023-06-12T20:54:23.635" v="293" actId="20577"/>
        <pc:sldMkLst>
          <pc:docMk/>
          <pc:sldMk cId="176645735" sldId="2145706069"/>
        </pc:sldMkLst>
        <pc:spChg chg="mod">
          <ac:chgData name="Deblasio, Karen M" userId="bb5c284b-dc1a-4753-bdfd-a6674ba8d1e0" providerId="ADAL" clId="{9E24B217-3532-41C8-8EFD-515369F80EAF}" dt="2023-06-12T20:54:20.105" v="292" actId="14100"/>
          <ac:spMkLst>
            <pc:docMk/>
            <pc:sldMk cId="176645735" sldId="2145706069"/>
            <ac:spMk id="2" creationId="{4AC2CF9C-B0A3-F41E-9B50-0503D550AD1F}"/>
          </ac:spMkLst>
        </pc:spChg>
        <pc:spChg chg="mod">
          <ac:chgData name="Deblasio, Karen M" userId="bb5c284b-dc1a-4753-bdfd-a6674ba8d1e0" providerId="ADAL" clId="{9E24B217-3532-41C8-8EFD-515369F80EAF}" dt="2023-06-12T20:54:23.635" v="293" actId="20577"/>
          <ac:spMkLst>
            <pc:docMk/>
            <pc:sldMk cId="176645735" sldId="2145706069"/>
            <ac:spMk id="3" creationId="{4EB506DC-4853-2E6C-9054-193FF1C6612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sz="quarter" idx="1"/>
          </p:nvPr>
        </p:nvSpPr>
        <p:spPr>
          <a:xfrm>
            <a:off x="4143589" y="1"/>
            <a:ext cx="3169920" cy="481728"/>
          </a:xfrm>
          <a:prstGeom prst="rect">
            <a:avLst/>
          </a:prstGeom>
        </p:spPr>
        <p:txBody>
          <a:bodyPr vert="horz" lIns="96646" tIns="48324" rIns="96646" bIns="48324" rtlCol="0"/>
          <a:lstStyle>
            <a:lvl1pPr algn="r">
              <a:defRPr sz="1200"/>
            </a:lvl1pPr>
          </a:lstStyle>
          <a:p>
            <a:fld id="{8FBB03CE-DD8B-4986-9CEE-FF82FFE47C15}" type="datetimeFigureOut">
              <a:rPr lang="en-US" smtClean="0"/>
              <a:t>6/12/2023</a:t>
            </a:fld>
            <a:endParaRPr lang="en-US"/>
          </a:p>
        </p:txBody>
      </p:sp>
      <p:sp>
        <p:nvSpPr>
          <p:cNvPr id="4" name="Footer Placeholder 3"/>
          <p:cNvSpPr>
            <a:spLocks noGrp="1"/>
          </p:cNvSpPr>
          <p:nvPr>
            <p:ph type="ftr" sz="quarter" idx="2"/>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6"/>
            <a:ext cx="3169920" cy="481727"/>
          </a:xfrm>
          <a:prstGeom prst="rect">
            <a:avLst/>
          </a:prstGeom>
        </p:spPr>
        <p:txBody>
          <a:bodyPr vert="horz" lIns="96646" tIns="48324" rIns="96646" bIns="48324" rtlCol="0" anchor="b"/>
          <a:lstStyle>
            <a:lvl1pPr algn="r">
              <a:defRPr sz="1200"/>
            </a:lvl1pPr>
          </a:lstStyle>
          <a:p>
            <a:fld id="{B2E69AC8-2A3E-4555-A948-B0C1E3CF03D7}" type="slidenum">
              <a:rPr lang="en-US" smtClean="0"/>
              <a:t>‹#›</a:t>
            </a:fld>
            <a:endParaRPr lang="en-US"/>
          </a:p>
        </p:txBody>
      </p:sp>
    </p:spTree>
    <p:extLst>
      <p:ext uri="{BB962C8B-B14F-4D97-AF65-F5344CB8AC3E}">
        <p14:creationId xmlns:p14="http://schemas.microsoft.com/office/powerpoint/2010/main" val="2730410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idx="1"/>
          </p:nvPr>
        </p:nvSpPr>
        <p:spPr>
          <a:xfrm>
            <a:off x="4143589" y="1"/>
            <a:ext cx="3169920" cy="481728"/>
          </a:xfrm>
          <a:prstGeom prst="rect">
            <a:avLst/>
          </a:prstGeom>
        </p:spPr>
        <p:txBody>
          <a:bodyPr vert="horz" lIns="96646" tIns="48324" rIns="96646" bIns="48324" rtlCol="0"/>
          <a:lstStyle>
            <a:lvl1pPr algn="r">
              <a:defRPr sz="1200"/>
            </a:lvl1pPr>
          </a:lstStyle>
          <a:p>
            <a:fld id="{A5A3EB46-3674-478A-B4BC-FAB1932A2ADC}" type="datetimeFigureOut">
              <a:rPr lang="en-US" smtClean="0"/>
              <a:t>6/12/2023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6" tIns="48324" rIns="96646" bIns="48324"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46" tIns="48324" rIns="96646" bIns="48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6"/>
            <a:ext cx="3169920" cy="481727"/>
          </a:xfrm>
          <a:prstGeom prst="rect">
            <a:avLst/>
          </a:prstGeom>
        </p:spPr>
        <p:txBody>
          <a:bodyPr vert="horz" lIns="96646" tIns="48324" rIns="96646" bIns="48324" rtlCol="0" anchor="b"/>
          <a:lstStyle>
            <a:lvl1pPr algn="r">
              <a:defRPr sz="1200"/>
            </a:lvl1pPr>
          </a:lstStyle>
          <a:p>
            <a:fld id="{A5718251-E73E-4442-B105-6B7856E00AD4}" type="slidenum">
              <a:rPr lang="en-US" smtClean="0"/>
              <a:t>‹#›</a:t>
            </a:fld>
            <a:endParaRPr lang="en-US"/>
          </a:p>
        </p:txBody>
      </p:sp>
    </p:spTree>
    <p:extLst>
      <p:ext uri="{BB962C8B-B14F-4D97-AF65-F5344CB8AC3E}">
        <p14:creationId xmlns:p14="http://schemas.microsoft.com/office/powerpoint/2010/main" val="194932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ublic-inspection.federalregister.gov/2023-09693.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hud.gov/program_offices/public_indian_housing/reac/nspire"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a:t>
            </a:fld>
            <a:endParaRPr lang="en-US"/>
          </a:p>
        </p:txBody>
      </p:sp>
    </p:spTree>
    <p:extLst>
      <p:ext uri="{BB962C8B-B14F-4D97-AF65-F5344CB8AC3E}">
        <p14:creationId xmlns:p14="http://schemas.microsoft.com/office/powerpoint/2010/main" val="421083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14</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277412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On May 10</a:t>
            </a:r>
            <a:r>
              <a:rPr lang="en-US" u="sng" kern="100"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a:t>
            </a: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2023, HUD published updates to the standards that it will use to assess whether housing meets minimum quality standards and may be assisted with HUD funds. These standards are known as the National Standards for the Physical Inspection of Real Estate (NSPIRE).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CoCs and ESG recipients should begin preparing for inspections to follow the NSPIRE standards as of October 1</a:t>
            </a:r>
            <a:r>
              <a:rPr lang="en-US" u="sng" kern="100" baseline="300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st</a:t>
            </a: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2023.</a:t>
            </a:r>
            <a:r>
              <a:rPr lang="en-US" kern="100" dirty="0">
                <a:effectLst/>
                <a:latin typeface="Calibri" panose="020F0502020204030204" pitchFamily="34" charset="0"/>
                <a:ea typeface="Calibri" panose="020F0502020204030204" pitchFamily="34" charset="0"/>
                <a:cs typeface="Times New Roman" panose="02020603050405020304" pitchFamily="18" charset="0"/>
              </a:rPr>
              <a:t> Additional guidance to assist CoC and ESG programs in this transition is forthcoming. While SNAPS develops additional guidance, CoCs may review the resources listed below.   </a:t>
            </a:r>
          </a:p>
          <a:p>
            <a:pPr marL="342900" marR="0" lvl="0" indent="-342900">
              <a:lnSpc>
                <a:spcPct val="107000"/>
              </a:lnSpc>
              <a:spcBef>
                <a:spcPts val="0"/>
              </a:spcBef>
              <a:spcAft>
                <a:spcPts val="0"/>
              </a:spcAft>
              <a:buFont typeface="Symbol" panose="05050102010706020507" pitchFamily="18" charset="2"/>
              <a:buChar char=""/>
            </a:pP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NSPIRE Final Rule</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NSPIRE website</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 The minimum standards established in 24 CFR 5.703 of the Final Rule will apply to housing funded with CoC and ESG Program funds beginning on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October 1, 2023.</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15</a:t>
            </a:fld>
            <a:endParaRPr lang="en-US"/>
          </a:p>
        </p:txBody>
      </p:sp>
    </p:spTree>
    <p:extLst>
      <p:ext uri="{BB962C8B-B14F-4D97-AF65-F5344CB8AC3E}">
        <p14:creationId xmlns:p14="http://schemas.microsoft.com/office/powerpoint/2010/main" val="376193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17</a:t>
            </a:fld>
            <a:endParaRPr lang="en-US"/>
          </a:p>
        </p:txBody>
      </p:sp>
    </p:spTree>
    <p:extLst>
      <p:ext uri="{BB962C8B-B14F-4D97-AF65-F5344CB8AC3E}">
        <p14:creationId xmlns:p14="http://schemas.microsoft.com/office/powerpoint/2010/main" val="351705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18</a:t>
            </a:fld>
            <a:endParaRPr lang="en-US"/>
          </a:p>
        </p:txBody>
      </p:sp>
    </p:spTree>
    <p:extLst>
      <p:ext uri="{BB962C8B-B14F-4D97-AF65-F5344CB8AC3E}">
        <p14:creationId xmlns:p14="http://schemas.microsoft.com/office/powerpoint/2010/main" val="967804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2</a:t>
            </a:fld>
            <a:endParaRPr lang="en-US"/>
          </a:p>
        </p:txBody>
      </p:sp>
    </p:spTree>
    <p:extLst>
      <p:ext uri="{BB962C8B-B14F-4D97-AF65-F5344CB8AC3E}">
        <p14:creationId xmlns:p14="http://schemas.microsoft.com/office/powerpoint/2010/main" val="426007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$27 million in HMIS funds</a:t>
            </a:r>
          </a:p>
          <a:p>
            <a:pPr algn="l"/>
            <a:r>
              <a:rPr lang="en-US" sz="1800" b="0" i="0" u="none" strike="noStrike" baseline="0" dirty="0">
                <a:latin typeface="CenturySchoolbook"/>
              </a:rPr>
              <a:t>$12 million for Homeless Management Information System (HMIS), data analysis,</a:t>
            </a:r>
          </a:p>
          <a:p>
            <a:pPr algn="l"/>
            <a:r>
              <a:rPr lang="en-US" sz="1800" b="0" i="0" u="none" strike="noStrike" baseline="0" dirty="0">
                <a:latin typeface="CenturySchoolbook"/>
              </a:rPr>
              <a:t>and technical assistance; and</a:t>
            </a:r>
          </a:p>
          <a:p>
            <a:pPr algn="l"/>
            <a:r>
              <a:rPr lang="en-US" sz="1800" b="0" i="0" u="none" strike="noStrike" baseline="0" dirty="0">
                <a:latin typeface="Courier New" panose="02070309020205020404" pitchFamily="49" charset="0"/>
              </a:rPr>
              <a:t>o </a:t>
            </a:r>
            <a:r>
              <a:rPr lang="en-US" sz="1800" b="0" i="0" u="none" strike="noStrike" baseline="0" dirty="0">
                <a:latin typeface="CenturySchoolbook"/>
              </a:rPr>
              <a:t>$15 million to assist victim service providers to use comparable databases that</a:t>
            </a:r>
          </a:p>
          <a:p>
            <a:pPr algn="l"/>
            <a:r>
              <a:rPr lang="en-US" sz="1800" b="0" i="0" u="none" strike="noStrike" baseline="0" dirty="0">
                <a:latin typeface="CenturySchoolbook"/>
              </a:rPr>
              <a:t>comply with HUD’s data collection, reporting, privacy, and security requirements</a:t>
            </a:r>
          </a:p>
          <a:p>
            <a:pPr algn="l"/>
            <a:r>
              <a:rPr lang="en-US" sz="1800" b="0" i="0" u="none" strike="noStrike" baseline="0" dirty="0">
                <a:latin typeface="CenturySchoolbook"/>
              </a:rPr>
              <a:t>and empower victim service providers and CoCs to better use and analyze their data</a:t>
            </a:r>
            <a:r>
              <a:rPr lang="en-US" sz="1800" b="0" i="0" u="none" strike="noStrike" baseline="0" dirty="0">
                <a:latin typeface="Calibri" panose="020F0502020204030204" pitchFamily="34" charset="0"/>
              </a:rPr>
              <a:t> to inform services for survivors of domestic violence, dating violence, sexual assault, stalking or human trafficking</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39BC92-0D8E-4A8A-B017-BC08B0B9F7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228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FY2023 CPD Formula Allocation letters have been emailed to recipients</a:t>
            </a:r>
          </a:p>
          <a:p>
            <a:endParaRPr lang="en-US" dirty="0"/>
          </a:p>
          <a:p>
            <a:r>
              <a:rPr lang="en-US" dirty="0"/>
              <a:t>Field offices are working on grant agreements now</a:t>
            </a:r>
          </a:p>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6</a:t>
            </a:fld>
            <a:endParaRPr lang="en-US"/>
          </a:p>
        </p:txBody>
      </p:sp>
    </p:spTree>
    <p:extLst>
      <p:ext uri="{BB962C8B-B14F-4D97-AF65-F5344CB8AC3E}">
        <p14:creationId xmlns:p14="http://schemas.microsoft.com/office/powerpoint/2010/main" val="3522157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Sept. 2021 deadline has come and gone and HUD worked with recipients who did not meet the deadline and recently sent letters out recapturing approximately $16 million. These funds will be reallocated to recipients who met the deadline and have spent at least 30% of their allocation.</a:t>
            </a:r>
          </a:p>
          <a:p>
            <a:endParaRPr lang="en-US" dirty="0"/>
          </a:p>
          <a:p>
            <a:r>
              <a:rPr lang="en-US" dirty="0"/>
              <a:t>This was not meant to be punitive and will NOT impact your “regular” ESG allocation. This was done to shift money to places that have exceeded the deadline so it will continue to be spent in the local area. </a:t>
            </a:r>
          </a:p>
        </p:txBody>
      </p:sp>
      <p:sp>
        <p:nvSpPr>
          <p:cNvPr id="4" name="Slide Number Placeholder 3"/>
          <p:cNvSpPr>
            <a:spLocks noGrp="1"/>
          </p:cNvSpPr>
          <p:nvPr>
            <p:ph type="sldNum" sz="quarter" idx="5"/>
          </p:nvPr>
        </p:nvSpPr>
        <p:spPr/>
        <p:txBody>
          <a:bodyPr/>
          <a:lstStyle/>
          <a:p>
            <a:fld id="{A5718251-E73E-4442-B105-6B7856E00AD4}" type="slidenum">
              <a:rPr lang="en-US" smtClean="0"/>
              <a:t>7</a:t>
            </a:fld>
            <a:endParaRPr lang="en-US"/>
          </a:p>
        </p:txBody>
      </p:sp>
    </p:spTree>
    <p:extLst>
      <p:ext uri="{BB962C8B-B14F-4D97-AF65-F5344CB8AC3E}">
        <p14:creationId xmlns:p14="http://schemas.microsoft.com/office/powerpoint/2010/main" val="160501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b79471ba9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b79471ba9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20 more 80% drawn, 8 more 60-80, 4 more 50-60% 0-20 only one left!</a:t>
            </a:r>
            <a:endParaRPr dirty="0"/>
          </a:p>
        </p:txBody>
      </p:sp>
    </p:spTree>
    <p:extLst>
      <p:ext uri="{BB962C8B-B14F-4D97-AF65-F5344CB8AC3E}">
        <p14:creationId xmlns:p14="http://schemas.microsoft.com/office/powerpoint/2010/main" val="1841749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b79471ba9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b79471ba9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$2 million committed in last month, last month was </a:t>
            </a:r>
            <a:r>
              <a:rPr lang="en-US" sz="1200" dirty="0">
                <a:latin typeface="+mn-lt"/>
              </a:rPr>
              <a:t>$24.5 million drawn</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4246025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097275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13</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137092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828801" y="3840480"/>
            <a:ext cx="85343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35F8C03-3B16-43B5-9333-4D097DD772D0}" type="datetime1">
              <a:rPr lang="en-US" smtClean="0"/>
              <a:t>6/12/2023</a:t>
            </a:fld>
            <a:endParaRPr lang="en-US" dirty="0"/>
          </a:p>
        </p:txBody>
      </p:sp>
      <p:sp>
        <p:nvSpPr>
          <p:cNvPr id="6" name="Holder 6"/>
          <p:cNvSpPr>
            <a:spLocks noGrp="1"/>
          </p:cNvSpPr>
          <p:nvPr>
            <p:ph type="sldNum" sz="quarter" idx="7"/>
          </p:nvPr>
        </p:nvSpPr>
        <p:spPr>
          <a:xfrm>
            <a:off x="8629200" y="627761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8533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562B52-CB6C-41E4-A4C8-55EC18A3F514}"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7C97D90-1366-4485-9C70-791B09BF02B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7C85E71-34BD-4B58-A32E-E4B76FD26D37}"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23FDDA0-1087-4C2B-801B-25C5334CCD09}"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6E1461-72EB-44D8-8131-E32A2C5B6107}"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8CF597-3EB7-4283-97A0-AC6E93364DE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778E85-3E96-49E0-9D65-5698623F3636}"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EBF3A84-C03B-4D29-BACE-36A685954B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5AD229-CFF2-4384-A0E9-096DF4BDD4CB}"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409C5A-8C3C-4D40-9EF6-4A188584845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EBB5D9-12DD-46C3-92D8-9D37D8E82FE5}"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298A76-0133-4C4B-8147-9BE7ACCE33E3}"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F41A6F-7CB4-4E1F-896A-1143D034A694}"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0E2863-B188-4EBB-8F7E-E4224D32CA7A}"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4E28D8-310D-4A08-BFF2-4F9D91E91CD6}" type="datetime1">
              <a:rPr lang="en-US" smtClean="0"/>
              <a:t>6/12/2023</a:t>
            </a:fld>
            <a:endParaRPr lang="en-US" dirty="0"/>
          </a:p>
        </p:txBody>
      </p:sp>
      <p:sp>
        <p:nvSpPr>
          <p:cNvPr id="6" name="Holder 6"/>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23057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2E502A1-525F-44C2-B371-816E89CCFE89}" type="datetime1">
              <a:rPr lang="en-US" smtClean="0"/>
              <a:t>6/12/2023</a:t>
            </a:fld>
            <a:endParaRPr lang="en-US" dirty="0"/>
          </a:p>
        </p:txBody>
      </p:sp>
      <p:sp>
        <p:nvSpPr>
          <p:cNvPr id="7" name="Holder 7"/>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75598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11C0421-1C10-4346-88FA-D5F249A34F72}" type="datetime1">
              <a:rPr lang="en-US" smtClean="0"/>
              <a:t>6/12/2023</a:t>
            </a:fld>
            <a:endParaRPr lang="en-US" dirty="0"/>
          </a:p>
        </p:txBody>
      </p:sp>
      <p:sp>
        <p:nvSpPr>
          <p:cNvPr id="5" name="Holder 5"/>
          <p:cNvSpPr>
            <a:spLocks noGrp="1"/>
          </p:cNvSpPr>
          <p:nvPr>
            <p:ph type="sldNum" sz="quarter" idx="7"/>
          </p:nvPr>
        </p:nvSpPr>
        <p:spPr>
          <a:xfrm>
            <a:off x="8596543"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07524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E02BF73-B169-4967-AA3E-CCC774F00AB8}" type="datetime1">
              <a:rPr lang="en-US" smtClean="0"/>
              <a:t>6/12/2023</a:t>
            </a:fld>
            <a:endParaRPr lang="en-US" dirty="0"/>
          </a:p>
        </p:txBody>
      </p:sp>
      <p:sp>
        <p:nvSpPr>
          <p:cNvPr id="4" name="Holder 4"/>
          <p:cNvSpPr>
            <a:spLocks noGrp="1"/>
          </p:cNvSpPr>
          <p:nvPr>
            <p:ph type="sldNum" sz="quarter" idx="7"/>
          </p:nvPr>
        </p:nvSpPr>
        <p:spPr>
          <a:xfrm>
            <a:off x="8563885"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299216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06E7203-52A1-4C4C-94BD-A6311C1F6CF7}"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2FD1460-3D85-489D-9730-4312AA7B237F}"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152546-FE45-4AC6-A0D7-EA39641BB028}"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565274-DC5C-4E1F-A410-922C137E97DB}"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9D7A6B-20C1-456B-9694-710C2FD43F3B}"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52BFB5-1F44-4D44-929A-1F14D20512B4}"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9CB00B2-84E7-4D60-9B70-43D9D1BB2DD9}"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B6E564-358C-4196-981C-B47F970FE040}"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7.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47"/>
            <a:ext cx="12189291" cy="1333500"/>
          </a:xfrm>
          <a:prstGeom prst="rect">
            <a:avLst/>
          </a:prstGeom>
          <a:blipFill>
            <a:blip r:embed="rId7" cstate="print"/>
            <a:stretch>
              <a:fillRect/>
            </a:stretch>
          </a:blipFill>
        </p:spPr>
        <p:txBody>
          <a:bodyPr wrap="square" lIns="0" tIns="0" rIns="0" bIns="0" rtlCol="0">
            <a:noAutofit/>
          </a:bodyPr>
          <a:lstStyle/>
          <a:p>
            <a:endParaRPr sz="1800" dirty="0"/>
          </a:p>
        </p:txBody>
      </p:sp>
      <p:sp>
        <p:nvSpPr>
          <p:cNvPr id="17" name="bk object 17"/>
          <p:cNvSpPr/>
          <p:nvPr/>
        </p:nvSpPr>
        <p:spPr>
          <a:xfrm>
            <a:off x="0" y="4355719"/>
            <a:ext cx="12189291" cy="2502280"/>
          </a:xfrm>
          <a:prstGeom prst="rect">
            <a:avLst/>
          </a:prstGeom>
          <a:blipFill>
            <a:blip r:embed="rId8" cstate="print"/>
            <a:stretch>
              <a:fillRect/>
            </a:stretch>
          </a:blipFill>
        </p:spPr>
        <p:txBody>
          <a:bodyPr wrap="square" lIns="0" tIns="0" rIns="0" bIns="0" rtlCol="0">
            <a:noAutofit/>
          </a:bodyPr>
          <a:lstStyle/>
          <a:p>
            <a:endParaRPr sz="1800" dirty="0"/>
          </a:p>
        </p:txBody>
      </p:sp>
      <p:sp>
        <p:nvSpPr>
          <p:cNvPr id="18" name="bk object 18"/>
          <p:cNvSpPr/>
          <p:nvPr/>
        </p:nvSpPr>
        <p:spPr>
          <a:xfrm>
            <a:off x="9738697" y="5923915"/>
            <a:ext cx="1036320" cy="775716"/>
          </a:xfrm>
          <a:custGeom>
            <a:avLst/>
            <a:gdLst/>
            <a:ahLst/>
            <a:cxnLst/>
            <a:rect l="l" t="t" r="r" b="b"/>
            <a:pathLst>
              <a:path w="777240" h="775716">
                <a:moveTo>
                  <a:pt x="388620" y="0"/>
                </a:moveTo>
                <a:lnTo>
                  <a:pt x="325521" y="5077"/>
                </a:lnTo>
                <a:lnTo>
                  <a:pt x="265688" y="19775"/>
                </a:lnTo>
                <a:lnTo>
                  <a:pt x="209914" y="43287"/>
                </a:lnTo>
                <a:lnTo>
                  <a:pt x="158995" y="74810"/>
                </a:lnTo>
                <a:lnTo>
                  <a:pt x="113728" y="113538"/>
                </a:lnTo>
                <a:lnTo>
                  <a:pt x="74907" y="158666"/>
                </a:lnTo>
                <a:lnTo>
                  <a:pt x="43328" y="209391"/>
                </a:lnTo>
                <a:lnTo>
                  <a:pt x="19787" y="264907"/>
                </a:lnTo>
                <a:lnTo>
                  <a:pt x="5079" y="324410"/>
                </a:lnTo>
                <a:lnTo>
                  <a:pt x="0" y="387096"/>
                </a:lnTo>
                <a:lnTo>
                  <a:pt x="1286" y="419003"/>
                </a:lnTo>
                <a:lnTo>
                  <a:pt x="11279" y="480568"/>
                </a:lnTo>
                <a:lnTo>
                  <a:pt x="30503" y="538472"/>
                </a:lnTo>
                <a:lnTo>
                  <a:pt x="58163" y="591917"/>
                </a:lnTo>
                <a:lnTo>
                  <a:pt x="93462" y="640109"/>
                </a:lnTo>
                <a:lnTo>
                  <a:pt x="135606" y="682253"/>
                </a:lnTo>
                <a:lnTo>
                  <a:pt x="183798" y="717552"/>
                </a:lnTo>
                <a:lnTo>
                  <a:pt x="237243" y="745212"/>
                </a:lnTo>
                <a:lnTo>
                  <a:pt x="295147" y="764436"/>
                </a:lnTo>
                <a:lnTo>
                  <a:pt x="356712" y="774429"/>
                </a:lnTo>
                <a:lnTo>
                  <a:pt x="388620" y="775716"/>
                </a:lnTo>
                <a:lnTo>
                  <a:pt x="420527" y="774429"/>
                </a:lnTo>
                <a:lnTo>
                  <a:pt x="482092" y="764436"/>
                </a:lnTo>
                <a:lnTo>
                  <a:pt x="539996" y="745212"/>
                </a:lnTo>
                <a:lnTo>
                  <a:pt x="593441" y="717552"/>
                </a:lnTo>
                <a:lnTo>
                  <a:pt x="641633" y="682253"/>
                </a:lnTo>
                <a:lnTo>
                  <a:pt x="683777" y="640109"/>
                </a:lnTo>
                <a:lnTo>
                  <a:pt x="719076" y="591917"/>
                </a:lnTo>
                <a:lnTo>
                  <a:pt x="746736" y="538472"/>
                </a:lnTo>
                <a:lnTo>
                  <a:pt x="765960" y="480568"/>
                </a:lnTo>
                <a:lnTo>
                  <a:pt x="775953" y="419003"/>
                </a:lnTo>
                <a:lnTo>
                  <a:pt x="777240" y="387096"/>
                </a:lnTo>
                <a:lnTo>
                  <a:pt x="775953" y="355405"/>
                </a:lnTo>
                <a:lnTo>
                  <a:pt x="765960" y="294211"/>
                </a:lnTo>
                <a:lnTo>
                  <a:pt x="746736" y="236601"/>
                </a:lnTo>
                <a:lnTo>
                  <a:pt x="719076" y="183379"/>
                </a:lnTo>
                <a:lnTo>
                  <a:pt x="683777" y="135352"/>
                </a:lnTo>
                <a:lnTo>
                  <a:pt x="641633" y="93323"/>
                </a:lnTo>
                <a:lnTo>
                  <a:pt x="593441" y="58097"/>
                </a:lnTo>
                <a:lnTo>
                  <a:pt x="539996" y="30480"/>
                </a:lnTo>
                <a:lnTo>
                  <a:pt x="482092" y="11274"/>
                </a:lnTo>
                <a:lnTo>
                  <a:pt x="420527" y="1286"/>
                </a:lnTo>
                <a:lnTo>
                  <a:pt x="388620" y="0"/>
                </a:lnTo>
                <a:close/>
              </a:path>
            </a:pathLst>
          </a:custGeom>
          <a:solidFill>
            <a:srgbClr val="FFFFFF"/>
          </a:solidFill>
        </p:spPr>
        <p:txBody>
          <a:bodyPr wrap="square" lIns="0" tIns="0" rIns="0" bIns="0" rtlCol="0">
            <a:noAutofit/>
          </a:bodyPr>
          <a:lstStyle/>
          <a:p>
            <a:endParaRPr sz="1800" dirty="0"/>
          </a:p>
        </p:txBody>
      </p:sp>
      <p:sp>
        <p:nvSpPr>
          <p:cNvPr id="19" name="bk object 19"/>
          <p:cNvSpPr/>
          <p:nvPr/>
        </p:nvSpPr>
        <p:spPr>
          <a:xfrm>
            <a:off x="9881953" y="5930842"/>
            <a:ext cx="844296" cy="761861"/>
          </a:xfrm>
          <a:prstGeom prst="rect">
            <a:avLst/>
          </a:prstGeom>
          <a:blipFill>
            <a:blip r:embed="rId9" cstate="print"/>
            <a:stretch>
              <a:fillRect/>
            </a:stretch>
          </a:blipFill>
        </p:spPr>
        <p:txBody>
          <a:bodyPr wrap="square" lIns="0" tIns="0" rIns="0" bIns="0" rtlCol="0">
            <a:noAutofit/>
          </a:bodyPr>
          <a:lstStyle/>
          <a:p>
            <a:endParaRPr sz="1800" dirty="0"/>
          </a:p>
        </p:txBody>
      </p:sp>
      <p:sp>
        <p:nvSpPr>
          <p:cNvPr id="20" name="bk object 20"/>
          <p:cNvSpPr/>
          <p:nvPr/>
        </p:nvSpPr>
        <p:spPr>
          <a:xfrm>
            <a:off x="10939610" y="6155564"/>
            <a:ext cx="853269" cy="513461"/>
          </a:xfrm>
          <a:custGeom>
            <a:avLst/>
            <a:gdLst/>
            <a:ahLst/>
            <a:cxnLst/>
            <a:rect l="l" t="t" r="r" b="b"/>
            <a:pathLst>
              <a:path w="639952" h="513460">
                <a:moveTo>
                  <a:pt x="0" y="0"/>
                </a:moveTo>
                <a:lnTo>
                  <a:pt x="639952" y="0"/>
                </a:lnTo>
                <a:lnTo>
                  <a:pt x="639952" y="513461"/>
                </a:lnTo>
                <a:lnTo>
                  <a:pt x="0" y="513461"/>
                </a:lnTo>
                <a:lnTo>
                  <a:pt x="0" y="0"/>
                </a:lnTo>
                <a:close/>
              </a:path>
            </a:pathLst>
          </a:custGeom>
          <a:solidFill>
            <a:srgbClr val="FFFFFF"/>
          </a:solidFill>
        </p:spPr>
        <p:txBody>
          <a:bodyPr wrap="square" lIns="0" tIns="0" rIns="0" bIns="0" rtlCol="0">
            <a:noAutofit/>
          </a:bodyPr>
          <a:lstStyle/>
          <a:p>
            <a:endParaRPr sz="1800" dirty="0"/>
          </a:p>
        </p:txBody>
      </p:sp>
      <p:sp>
        <p:nvSpPr>
          <p:cNvPr id="21" name="bk object 21"/>
          <p:cNvSpPr/>
          <p:nvPr/>
        </p:nvSpPr>
        <p:spPr>
          <a:xfrm>
            <a:off x="10939609" y="5923916"/>
            <a:ext cx="853440" cy="231647"/>
          </a:xfrm>
          <a:custGeom>
            <a:avLst/>
            <a:gdLst/>
            <a:ahLst/>
            <a:cxnLst/>
            <a:rect l="l" t="t" r="r" b="b"/>
            <a:pathLst>
              <a:path w="640080" h="231648">
                <a:moveTo>
                  <a:pt x="320040" y="0"/>
                </a:moveTo>
                <a:lnTo>
                  <a:pt x="0" y="231648"/>
                </a:lnTo>
                <a:lnTo>
                  <a:pt x="640080" y="231648"/>
                </a:lnTo>
                <a:lnTo>
                  <a:pt x="320040" y="0"/>
                </a:lnTo>
                <a:close/>
              </a:path>
            </a:pathLst>
          </a:custGeom>
          <a:solidFill>
            <a:srgbClr val="FFFFFF"/>
          </a:solidFill>
        </p:spPr>
        <p:txBody>
          <a:bodyPr wrap="square" lIns="0" tIns="0" rIns="0" bIns="0" rtlCol="0">
            <a:noAutofit/>
          </a:bodyPr>
          <a:lstStyle/>
          <a:p>
            <a:endParaRPr sz="1800" dirty="0"/>
          </a:p>
        </p:txBody>
      </p:sp>
      <p:sp>
        <p:nvSpPr>
          <p:cNvPr id="22" name="bk object 22"/>
          <p:cNvSpPr/>
          <p:nvPr/>
        </p:nvSpPr>
        <p:spPr>
          <a:xfrm>
            <a:off x="11002603" y="5923915"/>
            <a:ext cx="577086" cy="697992"/>
          </a:xfrm>
          <a:prstGeom prst="rect">
            <a:avLst/>
          </a:prstGeom>
          <a:blipFill>
            <a:blip r:embed="rId10" cstate="print"/>
            <a:stretch>
              <a:fillRect/>
            </a:stretch>
          </a:blipFill>
        </p:spPr>
        <p:txBody>
          <a:bodyPr wrap="square" lIns="0" tIns="0" rIns="0" bIns="0" rtlCol="0">
            <a:noAutofit/>
          </a:bodyPr>
          <a:lstStyle/>
          <a:p>
            <a:endParaRPr sz="1800" dirty="0"/>
          </a:p>
        </p:txBody>
      </p:sp>
      <p:sp>
        <p:nvSpPr>
          <p:cNvPr id="2" name="Holder 2"/>
          <p:cNvSpPr>
            <a:spLocks noGrp="1"/>
          </p:cNvSpPr>
          <p:nvPr>
            <p:ph type="title"/>
          </p:nvPr>
        </p:nvSpPr>
        <p:spPr>
          <a:xfrm>
            <a:off x="612308" y="515621"/>
            <a:ext cx="10967381" cy="71129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17617" y="1630172"/>
            <a:ext cx="10556763" cy="2163953"/>
          </a:xfrm>
          <a:prstGeom prst="rect">
            <a:avLst/>
          </a:prstGeom>
        </p:spPr>
        <p:txBody>
          <a:bodyPr wrap="square" lIns="0" tIns="0" rIns="0" bIns="0">
            <a:noAutofit/>
          </a:body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noAutofit/>
          </a:bodyPr>
          <a:lstStyle>
            <a:lvl1pPr algn="l">
              <a:defRPr>
                <a:solidFill>
                  <a:schemeClr val="tx1">
                    <a:tint val="75000"/>
                  </a:schemeClr>
                </a:solidFill>
              </a:defRPr>
            </a:lvl1pPr>
          </a:lstStyle>
          <a:p>
            <a:fld id="{087AE530-485A-478E-B7C2-D4D9BE2ED4BB}" type="datetime1">
              <a:rPr lang="en-US" smtClean="0"/>
              <a:t>6/12/2023</a:t>
            </a:fld>
            <a:endParaRPr lang="en-US" dirty="0"/>
          </a:p>
        </p:txBody>
      </p:sp>
      <p:sp>
        <p:nvSpPr>
          <p:cNvPr id="7" name="Slide Number Placeholder 6"/>
          <p:cNvSpPr>
            <a:spLocks noGrp="1"/>
          </p:cNvSpPr>
          <p:nvPr>
            <p:ph type="sldNum" sz="quarter" idx="4"/>
          </p:nvPr>
        </p:nvSpPr>
        <p:spPr>
          <a:xfrm>
            <a:off x="6945713" y="6155563"/>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1CA876E7-9E75-3747-8577-BFFD1A377028}" type="slidenum">
              <a:rPr lang="en-US" smtClean="0"/>
              <a:pPr/>
              <a:t>‹#›</a:t>
            </a:fld>
            <a:endParaRPr lang="en-US" dirty="0"/>
          </a:p>
        </p:txBody>
      </p:sp>
    </p:spTree>
    <p:extLst>
      <p:ext uri="{BB962C8B-B14F-4D97-AF65-F5344CB8AC3E}">
        <p14:creationId xmlns:p14="http://schemas.microsoft.com/office/powerpoint/2010/main" val="270750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5602" name="Picture 4" descr="slide-top.jpg"/>
          <p:cNvPicPr>
            <a:picLocks noChangeAspect="1"/>
          </p:cNvPicPr>
          <p:nvPr userDrawn="1"/>
        </p:nvPicPr>
        <p:blipFill>
          <a:blip r:embed="rId13" cstate="print"/>
          <a:srcRect/>
          <a:stretch>
            <a:fillRect/>
          </a:stretch>
        </p:blipFill>
        <p:spPr bwMode="auto">
          <a:xfrm>
            <a:off x="0" y="0"/>
            <a:ext cx="12192000" cy="1333500"/>
          </a:xfrm>
          <a:prstGeom prst="rect">
            <a:avLst/>
          </a:prstGeom>
          <a:noFill/>
          <a:ln w="9525">
            <a:noFill/>
            <a:miter lim="800000"/>
            <a:headEnd/>
            <a:tailEnd/>
          </a:ln>
        </p:spPr>
      </p:pic>
      <p:sp>
        <p:nvSpPr>
          <p:cNvPr id="25603" name="Title Placeholder 1"/>
          <p:cNvSpPr>
            <a:spLocks noGrp="1"/>
          </p:cNvSpPr>
          <p:nvPr>
            <p:ph type="title"/>
          </p:nvPr>
        </p:nvSpPr>
        <p:spPr bwMode="auto">
          <a:xfrm>
            <a:off x="988484" y="630239"/>
            <a:ext cx="9582149" cy="6302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F0193E-2847-43D7-AE87-79B26569B38E}" type="datetime1">
              <a:rPr lang="en-US" smtClean="0">
                <a:solidFill>
                  <a:prstClr val="black">
                    <a:tint val="75000"/>
                  </a:prstClr>
                </a:solidFill>
              </a:rPr>
              <a:pPr>
                <a:defRPr/>
              </a:pPr>
              <a:t>6/12/2023</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57EFFA-B096-41E2-9B4D-8BD3D7173750}" type="slidenum">
              <a:rPr lang="en-US">
                <a:solidFill>
                  <a:prstClr val="black">
                    <a:tint val="75000"/>
                  </a:prstClr>
                </a:solidFill>
              </a:rPr>
              <a:pPr>
                <a:defRPr/>
              </a:pPr>
              <a:t>‹#›</a:t>
            </a:fld>
            <a:endParaRPr lang="en-US" dirty="0">
              <a:solidFill>
                <a:prstClr val="black">
                  <a:tint val="75000"/>
                </a:prstClr>
              </a:solidFill>
            </a:endParaRPr>
          </a:p>
        </p:txBody>
      </p:sp>
      <p:pic>
        <p:nvPicPr>
          <p:cNvPr id="25607" name="Picture 7" descr="Slide bottom bldgs"/>
          <p:cNvPicPr>
            <a:picLocks noChangeAspect="1" noChangeArrowheads="1"/>
          </p:cNvPicPr>
          <p:nvPr userDrawn="1"/>
        </p:nvPicPr>
        <p:blipFill>
          <a:blip r:embed="rId14" cstate="print"/>
          <a:srcRect/>
          <a:stretch>
            <a:fillRect/>
          </a:stretch>
        </p:blipFill>
        <p:spPr bwMode="auto">
          <a:xfrm>
            <a:off x="0" y="4346576"/>
            <a:ext cx="12192000" cy="2511425"/>
          </a:xfrm>
          <a:prstGeom prst="rect">
            <a:avLst/>
          </a:prstGeom>
          <a:noFill/>
          <a:ln w="9525">
            <a:noFill/>
            <a:miter lim="800000"/>
            <a:headEnd/>
            <a:tailEnd/>
          </a:ln>
        </p:spPr>
      </p:pic>
      <p:grpSp>
        <p:nvGrpSpPr>
          <p:cNvPr id="25608" name="Group 13"/>
          <p:cNvGrpSpPr>
            <a:grpSpLocks/>
          </p:cNvGrpSpPr>
          <p:nvPr userDrawn="1"/>
        </p:nvGrpSpPr>
        <p:grpSpPr bwMode="auto">
          <a:xfrm>
            <a:off x="9740900" y="5915025"/>
            <a:ext cx="1035051" cy="776288"/>
            <a:chOff x="4626" y="3741"/>
            <a:chExt cx="489" cy="489"/>
          </a:xfrm>
        </p:grpSpPr>
        <p:sp>
          <p:nvSpPr>
            <p:cNvPr id="13" name="Oval 10"/>
            <p:cNvSpPr>
              <a:spLocks noChangeAspect="1" noChangeArrowheads="1"/>
            </p:cNvSpPr>
            <p:nvPr/>
          </p:nvSpPr>
          <p:spPr bwMode="auto">
            <a:xfrm>
              <a:off x="4626" y="3741"/>
              <a:ext cx="489" cy="489"/>
            </a:xfrm>
            <a:prstGeom prst="ellipse">
              <a:avLst/>
            </a:prstGeom>
            <a:solidFill>
              <a:schemeClr val="bg1"/>
            </a:solidFill>
            <a:ln w="9525">
              <a:noFill/>
              <a:round/>
              <a:headEnd/>
              <a:tailEnd/>
            </a:ln>
            <a:effectLst/>
          </p:spPr>
          <p:txBody>
            <a:bodyPr wrap="none" anchor="ctr"/>
            <a:lstStyle/>
            <a:p>
              <a:pPr>
                <a:defRPr/>
              </a:pPr>
              <a:endParaRPr lang="en-US" sz="1800" dirty="0">
                <a:solidFill>
                  <a:prstClr val="black"/>
                </a:solidFill>
              </a:endParaRPr>
            </a:p>
          </p:txBody>
        </p:sp>
        <p:pic>
          <p:nvPicPr>
            <p:cNvPr id="25616" name="Picture 12" descr="HHS logo for PPT"/>
            <p:cNvPicPr>
              <a:picLocks noChangeAspect="1" noChangeArrowheads="1"/>
            </p:cNvPicPr>
            <p:nvPr/>
          </p:nvPicPr>
          <p:blipFill>
            <a:blip r:embed="rId15" cstate="print"/>
            <a:srcRect/>
            <a:stretch>
              <a:fillRect/>
            </a:stretch>
          </p:blipFill>
          <p:spPr bwMode="auto">
            <a:xfrm>
              <a:off x="4646" y="3767"/>
              <a:ext cx="449" cy="436"/>
            </a:xfrm>
            <a:prstGeom prst="rect">
              <a:avLst/>
            </a:prstGeom>
            <a:noFill/>
            <a:ln w="9525">
              <a:noFill/>
              <a:miter lim="800000"/>
              <a:headEnd/>
              <a:tailEnd/>
            </a:ln>
          </p:spPr>
        </p:pic>
      </p:grpSp>
      <p:grpSp>
        <p:nvGrpSpPr>
          <p:cNvPr id="25609" name="Group 18"/>
          <p:cNvGrpSpPr>
            <a:grpSpLocks/>
          </p:cNvGrpSpPr>
          <p:nvPr userDrawn="1"/>
        </p:nvGrpSpPr>
        <p:grpSpPr bwMode="auto">
          <a:xfrm>
            <a:off x="10941051" y="5915026"/>
            <a:ext cx="853016" cy="746125"/>
            <a:chOff x="5169" y="3726"/>
            <a:chExt cx="403" cy="470"/>
          </a:xfrm>
        </p:grpSpPr>
        <p:grpSp>
          <p:nvGrpSpPr>
            <p:cNvPr id="25611" name="Group 17"/>
            <p:cNvGrpSpPr>
              <a:grpSpLocks/>
            </p:cNvGrpSpPr>
            <p:nvPr/>
          </p:nvGrpSpPr>
          <p:grpSpPr bwMode="auto">
            <a:xfrm>
              <a:off x="5169" y="3726"/>
              <a:ext cx="403" cy="470"/>
              <a:chOff x="5169" y="3726"/>
              <a:chExt cx="403" cy="470"/>
            </a:xfrm>
          </p:grpSpPr>
          <p:sp>
            <p:nvSpPr>
              <p:cNvPr id="18" name="Rectangle 14"/>
              <p:cNvSpPr>
                <a:spLocks noChangeArrowheads="1"/>
              </p:cNvSpPr>
              <p:nvPr/>
            </p:nvSpPr>
            <p:spPr bwMode="auto">
              <a:xfrm>
                <a:off x="5169" y="3872"/>
                <a:ext cx="403" cy="324"/>
              </a:xfrm>
              <a:prstGeom prst="rect">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sp>
            <p:nvSpPr>
              <p:cNvPr id="19" name="AutoShape 16"/>
              <p:cNvSpPr>
                <a:spLocks noChangeArrowheads="1"/>
              </p:cNvSpPr>
              <p:nvPr/>
            </p:nvSpPr>
            <p:spPr bwMode="auto">
              <a:xfrm>
                <a:off x="5169" y="3726"/>
                <a:ext cx="403" cy="146"/>
              </a:xfrm>
              <a:prstGeom prst="triangle">
                <a:avLst>
                  <a:gd name="adj" fmla="val 50000"/>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grpSp>
        <p:pic>
          <p:nvPicPr>
            <p:cNvPr id="25612" name="Picture 15" descr="NSP logo for PPT"/>
            <p:cNvPicPr>
              <a:picLocks noChangeAspect="1" noChangeArrowheads="1"/>
            </p:cNvPicPr>
            <p:nvPr/>
          </p:nvPicPr>
          <p:blipFill>
            <a:blip r:embed="rId16" cstate="print"/>
            <a:srcRect/>
            <a:stretch>
              <a:fillRect/>
            </a:stretch>
          </p:blipFill>
          <p:spPr bwMode="auto">
            <a:xfrm>
              <a:off x="5203" y="3767"/>
              <a:ext cx="334" cy="396"/>
            </a:xfrm>
            <a:prstGeom prst="rect">
              <a:avLst/>
            </a:prstGeom>
            <a:noFill/>
            <a:ln w="9525">
              <a:noFill/>
              <a:miter lim="800000"/>
              <a:headEnd/>
              <a:tailEnd/>
            </a:ln>
          </p:spPr>
        </p:pic>
      </p:grpSp>
      <p:sp>
        <p:nvSpPr>
          <p:cNvPr id="25610" name="Text Placeholder 2"/>
          <p:cNvSpPr>
            <a:spLocks noGrp="1"/>
          </p:cNvSpPr>
          <p:nvPr>
            <p:ph type="body" idx="1"/>
          </p:nvPr>
        </p:nvSpPr>
        <p:spPr bwMode="auto">
          <a:xfrm>
            <a:off x="988484" y="1804988"/>
            <a:ext cx="9582149" cy="3224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5818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4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5406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sz="2400" kern="1200">
          <a:solidFill>
            <a:srgbClr val="25406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rgbClr val="25406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iles.hudexchange.info/resources/documents/COVID-19-Homeless-System-Response-Emergency-Solutions-Grant-Program-Close-Out-Proces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hudexchange.info/trainings/courses/esg-and-esg-cv-reporting-office-hour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ud.gov/program_offices/public_indian_housing/reac/nspire" TargetMode="External"/><Relationship Id="rId2" Type="http://schemas.openxmlformats.org/officeDocument/2006/relationships/hyperlink" Target="https://public-inspection.federalregister.gov/2023-09693.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ud.gov/subscribe/signup?listname=SNAPS%20Competitions&amp;list=SNAPS-COMPETITIONS-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hudexchange.info/mailinglist/subscribe/" TargetMode="External"/><Relationship Id="rId4" Type="http://schemas.openxmlformats.org/officeDocument/2006/relationships/hyperlink" Target="https://www.hud.gov/subscribe/signup?listname=SNAPS%20Program%20Information&amp;list=SNAPS-PROGRAM-INFORMATION-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2125981"/>
            <a:ext cx="10363200" cy="1797949"/>
          </a:xfrm>
        </p:spPr>
        <p:txBody>
          <a:bodyPr/>
          <a:lstStyle/>
          <a:p>
            <a:r>
              <a:rPr lang="en-US" sz="4000" b="1" dirty="0">
                <a:latin typeface="Calibri" panose="020F0502020204030204" pitchFamily="34" charset="0"/>
                <a:cs typeface="Calibri" panose="020F0502020204030204" pitchFamily="34" charset="0"/>
              </a:rPr>
              <a:t>HUDs Office of Special Needs Assistance Programs (SNAPS) Updates</a:t>
            </a:r>
            <a:br>
              <a:rPr lang="en-US" sz="3600" dirty="0">
                <a:latin typeface="Baskerville Old Face" panose="02020602080505020303" pitchFamily="18" charset="0"/>
              </a:rPr>
            </a:br>
            <a:endParaRPr lang="en-US" sz="3600" dirty="0">
              <a:latin typeface="Baskerville Old Face" panose="02020602080505020303" pitchFamily="18" charset="0"/>
            </a:endParaRPr>
          </a:p>
        </p:txBody>
      </p:sp>
      <p:sp>
        <p:nvSpPr>
          <p:cNvPr id="6" name="Subtitle 5"/>
          <p:cNvSpPr>
            <a:spLocks noGrp="1"/>
          </p:cNvSpPr>
          <p:nvPr>
            <p:ph type="subTitle" idx="4"/>
          </p:nvPr>
        </p:nvSpPr>
        <p:spPr>
          <a:xfrm>
            <a:off x="1828800" y="3808207"/>
            <a:ext cx="8534399" cy="1714500"/>
          </a:xfrm>
        </p:spPr>
        <p:txBody>
          <a:bodyPr/>
          <a:lstStyle/>
          <a:p>
            <a:endParaRPr lang="en-US" sz="1800" dirty="0"/>
          </a:p>
          <a:p>
            <a:r>
              <a:rPr lang="en-US" sz="2400" dirty="0">
                <a:latin typeface="Calibri" panose="020F0502020204030204" pitchFamily="34" charset="0"/>
                <a:cs typeface="Calibri" panose="020F0502020204030204" pitchFamily="34" charset="0"/>
              </a:rPr>
              <a:t>Karen DeBlasio, Division Director, Office of Special Needs Assistance Programs (SNAPS)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June 13, 2023</a:t>
            </a:r>
          </a:p>
        </p:txBody>
      </p:sp>
    </p:spTree>
    <p:extLst>
      <p:ext uri="{BB962C8B-B14F-4D97-AF65-F5344CB8AC3E}">
        <p14:creationId xmlns:p14="http://schemas.microsoft.com/office/powerpoint/2010/main" val="271699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2C90-393D-D61F-2133-2125E096DF40}"/>
              </a:ext>
            </a:extLst>
          </p:cNvPr>
          <p:cNvSpPr>
            <a:spLocks noGrp="1"/>
          </p:cNvSpPr>
          <p:nvPr>
            <p:ph type="title"/>
          </p:nvPr>
        </p:nvSpPr>
        <p:spPr>
          <a:xfrm>
            <a:off x="713014" y="291419"/>
            <a:ext cx="6934200" cy="933905"/>
          </a:xfrm>
        </p:spPr>
        <p:txBody>
          <a:bodyPr/>
          <a:lstStyle/>
          <a:p>
            <a:r>
              <a:rPr lang="en" sz="4400" b="1" dirty="0">
                <a:latin typeface="Baskerville Old Face" panose="02020602080505020303" pitchFamily="18" charset="0"/>
              </a:rPr>
              <a:t>ESG-CV Grants Status Report</a:t>
            </a:r>
            <a:endParaRPr lang="en-US" sz="44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103DBC17-754A-2721-7158-0F90B240A78E}"/>
              </a:ext>
            </a:extLst>
          </p:cNvPr>
          <p:cNvSpPr>
            <a:spLocks noGrp="1"/>
          </p:cNvSpPr>
          <p:nvPr>
            <p:ph idx="1"/>
          </p:nvPr>
        </p:nvSpPr>
        <p:spPr>
          <a:xfrm>
            <a:off x="713014" y="1623558"/>
            <a:ext cx="10765971" cy="4476070"/>
          </a:xfrm>
        </p:spPr>
        <p:txBody>
          <a:bodyPr/>
          <a:lstStyle/>
          <a:p>
            <a:pPr>
              <a:buFont typeface="Arial" panose="020B0604020202020204" pitchFamily="34" charset="0"/>
              <a:buChar char="•"/>
            </a:pPr>
            <a:r>
              <a:rPr lang="en-US" sz="3200" dirty="0">
                <a:solidFill>
                  <a:schemeClr val="tx1"/>
                </a:solidFill>
              </a:rPr>
              <a:t>Draw rates have been down over the last few months</a:t>
            </a:r>
          </a:p>
          <a:p>
            <a:pPr>
              <a:buFont typeface="Arial" panose="020B0604020202020204" pitchFamily="34" charset="0"/>
              <a:buChar char="•"/>
            </a:pPr>
            <a:r>
              <a:rPr lang="en-US" sz="3200" dirty="0">
                <a:solidFill>
                  <a:schemeClr val="tx1"/>
                </a:solidFill>
              </a:rPr>
              <a:t>Assess your progress to determine if you are on target to fully expend funds by the September 30, 2023 deadline.</a:t>
            </a:r>
          </a:p>
          <a:p>
            <a:pPr>
              <a:buFont typeface="Arial" panose="020B0604020202020204" pitchFamily="34" charset="0"/>
              <a:buChar char="•"/>
            </a:pPr>
            <a:r>
              <a:rPr lang="en-US" sz="3200" dirty="0">
                <a:solidFill>
                  <a:schemeClr val="tx1"/>
                </a:solidFill>
              </a:rPr>
              <a:t>Project the HMIS and Admin funds needed for closeout (e.g., for final reporting, reconciling IDIS, etc.), which need to be expended by December 31, 2023.</a:t>
            </a:r>
          </a:p>
          <a:p>
            <a:pPr>
              <a:buFont typeface="Arial" panose="020B0604020202020204" pitchFamily="34" charset="0"/>
              <a:buChar char="•"/>
            </a:pPr>
            <a:r>
              <a:rPr lang="en-US" sz="3200" dirty="0">
                <a:solidFill>
                  <a:schemeClr val="tx1"/>
                </a:solidFill>
              </a:rPr>
              <a:t>If you have concerns about not meeting the deadline, please reach out </a:t>
            </a:r>
            <a:r>
              <a:rPr lang="en-US" sz="3200" u="sng" dirty="0">
                <a:solidFill>
                  <a:schemeClr val="tx1"/>
                </a:solidFill>
              </a:rPr>
              <a:t>now</a:t>
            </a:r>
            <a:r>
              <a:rPr lang="en-US" sz="3200" dirty="0">
                <a:solidFill>
                  <a:schemeClr val="tx1"/>
                </a:solidFill>
              </a:rPr>
              <a:t> for technical assistance.</a:t>
            </a:r>
          </a:p>
          <a:p>
            <a:pPr>
              <a:buFont typeface="Arial" panose="020B0604020202020204" pitchFamily="34" charset="0"/>
              <a:buChar char="•"/>
            </a:pPr>
            <a:endParaRPr lang="en-US" sz="3200" dirty="0">
              <a:solidFill>
                <a:schemeClr val="tx1"/>
              </a:solidFill>
            </a:endParaRPr>
          </a:p>
        </p:txBody>
      </p:sp>
      <p:sp>
        <p:nvSpPr>
          <p:cNvPr id="4" name="Slide Number Placeholder 3">
            <a:extLst>
              <a:ext uri="{FF2B5EF4-FFF2-40B4-BE49-F238E27FC236}">
                <a16:creationId xmlns:a16="http://schemas.microsoft.com/office/drawing/2014/main" id="{1E3CD8F5-8001-A994-B35A-897093B49B32}"/>
              </a:ext>
            </a:extLst>
          </p:cNvPr>
          <p:cNvSpPr>
            <a:spLocks noGrp="1"/>
          </p:cNvSpPr>
          <p:nvPr>
            <p:ph type="sldNum" sz="quarter" idx="12"/>
          </p:nvPr>
        </p:nvSpPr>
        <p:spPr>
          <a:xfrm>
            <a:off x="8737600" y="6356351"/>
            <a:ext cx="28448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fontAlgn="auto">
              <a:lnSpc>
                <a:spcPct val="100000"/>
              </a:lnSpc>
              <a:spcBef>
                <a:spcPts val="0"/>
              </a:spcBef>
              <a:spcAft>
                <a:spcPts val="0"/>
              </a:spcAft>
              <a:buClr>
                <a:srgbClr val="000000"/>
              </a:buClr>
              <a:buFont typeface="Arial"/>
              <a:defRPr sz="1200" b="0" i="0" u="none" strike="noStrike" cap="none">
                <a:solidFill>
                  <a:schemeClr val="tx1">
                    <a:tint val="75000"/>
                  </a:schemeClr>
                </a:solidFill>
                <a:latin typeface="+mn-lt"/>
                <a:ea typeface="Arial"/>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1565274-DC5C-4E1F-A410-922C137E97DB}" type="slidenum">
              <a:rPr lang="en-US" smtClean="0">
                <a:solidFill>
                  <a:prstClr val="black">
                    <a:tint val="75000"/>
                  </a:prstClr>
                </a:solidFill>
              </a:rPr>
              <a:pPr>
                <a:defRPr/>
              </a:pPr>
              <a:t>10</a:t>
            </a:fld>
            <a:endParaRPr kumimoji="0" lang="en-US" sz="1200" b="0" i="0" u="none" strike="noStrike" kern="0" cap="none" spc="0" normalizeH="0" baseline="0" noProof="0">
              <a:ln>
                <a:noFill/>
              </a:ln>
              <a:solidFill>
                <a:prstClr val="black">
                  <a:tint val="75000"/>
                </a:prstClr>
              </a:solidFill>
              <a:effectLst/>
              <a:uLnTx/>
              <a:uFillTx/>
              <a:latin typeface="Calibri"/>
              <a:cs typeface="+mn-cs"/>
              <a:sym typeface="Arial"/>
            </a:endParaRPr>
          </a:p>
        </p:txBody>
      </p:sp>
    </p:spTree>
    <p:extLst>
      <p:ext uri="{BB962C8B-B14F-4D97-AF65-F5344CB8AC3E}">
        <p14:creationId xmlns:p14="http://schemas.microsoft.com/office/powerpoint/2010/main" val="2424884178"/>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0C08-191C-8752-AF07-5F174EDC3A5E}"/>
              </a:ext>
            </a:extLst>
          </p:cNvPr>
          <p:cNvSpPr>
            <a:spLocks noGrp="1"/>
          </p:cNvSpPr>
          <p:nvPr>
            <p:ph type="title"/>
          </p:nvPr>
        </p:nvSpPr>
        <p:spPr>
          <a:xfrm>
            <a:off x="418992" y="604885"/>
            <a:ext cx="7591312" cy="630237"/>
          </a:xfrm>
        </p:spPr>
        <p:txBody>
          <a:bodyPr/>
          <a:lstStyle/>
          <a:p>
            <a:pPr algn="l"/>
            <a:r>
              <a:rPr lang="en-US" sz="4400" b="1" dirty="0">
                <a:latin typeface="Baskerville Old Face" panose="02020602080505020303" pitchFamily="18" charset="0"/>
              </a:rPr>
              <a:t>ESG CV Closeout Deadlines</a:t>
            </a:r>
          </a:p>
        </p:txBody>
      </p:sp>
      <p:sp>
        <p:nvSpPr>
          <p:cNvPr id="4" name="Slide Number Placeholder 3">
            <a:extLst>
              <a:ext uri="{FF2B5EF4-FFF2-40B4-BE49-F238E27FC236}">
                <a16:creationId xmlns:a16="http://schemas.microsoft.com/office/drawing/2014/main" id="{6DBE8DFA-B629-C282-C390-9DEDA91F8507}"/>
              </a:ext>
            </a:extLst>
          </p:cNvPr>
          <p:cNvSpPr>
            <a:spLocks noGrp="1"/>
          </p:cNvSpPr>
          <p:nvPr>
            <p:ph type="sldNum" sz="quarter" idx="12"/>
          </p:nvPr>
        </p:nvSpPr>
        <p:spPr>
          <a:xfrm>
            <a:off x="8737600" y="6356351"/>
            <a:ext cx="28448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fontAlgn="auto">
              <a:lnSpc>
                <a:spcPct val="100000"/>
              </a:lnSpc>
              <a:spcBef>
                <a:spcPts val="0"/>
              </a:spcBef>
              <a:spcAft>
                <a:spcPts val="0"/>
              </a:spcAft>
              <a:buClr>
                <a:srgbClr val="000000"/>
              </a:buClr>
              <a:buFont typeface="Arial"/>
              <a:defRPr sz="1200" b="0" i="0" u="none" strike="noStrike" cap="none">
                <a:solidFill>
                  <a:schemeClr val="tx1">
                    <a:tint val="75000"/>
                  </a:schemeClr>
                </a:solidFill>
                <a:latin typeface="+mn-lt"/>
                <a:ea typeface="Arial"/>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1565274-DC5C-4E1F-A410-922C137E97DB}" type="slidenum">
              <a:rPr lang="en-US" smtClean="0">
                <a:solidFill>
                  <a:prstClr val="black">
                    <a:tint val="75000"/>
                  </a:prstClr>
                </a:solidFill>
              </a:rPr>
              <a:pPr>
                <a:defRPr/>
              </a:pPr>
              <a:t>11</a:t>
            </a:fld>
            <a:endParaRPr kumimoji="0" lang="en-US" sz="1200" b="0" i="0" u="none" strike="noStrike" kern="0" cap="none" spc="0" normalizeH="0" baseline="0" noProof="0">
              <a:ln>
                <a:noFill/>
              </a:ln>
              <a:solidFill>
                <a:prstClr val="black">
                  <a:tint val="75000"/>
                </a:prstClr>
              </a:solidFill>
              <a:effectLst/>
              <a:uLnTx/>
              <a:uFillTx/>
              <a:latin typeface="Calibri"/>
              <a:cs typeface="+mn-cs"/>
              <a:sym typeface="Arial"/>
            </a:endParaRPr>
          </a:p>
        </p:txBody>
      </p:sp>
      <p:pic>
        <p:nvPicPr>
          <p:cNvPr id="3" name="Picture 2">
            <a:extLst>
              <a:ext uri="{FF2B5EF4-FFF2-40B4-BE49-F238E27FC236}">
                <a16:creationId xmlns:a16="http://schemas.microsoft.com/office/drawing/2014/main" id="{F443FAE9-F01C-89AB-4314-F4A9D20DD0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931" y="1584917"/>
            <a:ext cx="12059069" cy="4037961"/>
          </a:xfrm>
          <a:prstGeom prst="rect">
            <a:avLst/>
          </a:prstGeom>
          <a:noFill/>
          <a:ln>
            <a:noFill/>
          </a:ln>
        </p:spPr>
      </p:pic>
    </p:spTree>
    <p:extLst>
      <p:ext uri="{BB962C8B-B14F-4D97-AF65-F5344CB8AC3E}">
        <p14:creationId xmlns:p14="http://schemas.microsoft.com/office/powerpoint/2010/main" val="381815206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2C90-393D-D61F-2133-2125E096DF40}"/>
              </a:ext>
            </a:extLst>
          </p:cNvPr>
          <p:cNvSpPr>
            <a:spLocks noGrp="1"/>
          </p:cNvSpPr>
          <p:nvPr>
            <p:ph type="title"/>
          </p:nvPr>
        </p:nvSpPr>
        <p:spPr>
          <a:xfrm>
            <a:off x="713014" y="346731"/>
            <a:ext cx="8120743" cy="933905"/>
          </a:xfrm>
        </p:spPr>
        <p:txBody>
          <a:bodyPr/>
          <a:lstStyle/>
          <a:p>
            <a:r>
              <a:rPr lang="en" sz="4400" b="1" dirty="0">
                <a:latin typeface="Baskerville Old Face" panose="02020602080505020303" pitchFamily="18" charset="0"/>
              </a:rPr>
              <a:t>ESG-CV Grants – Closeout Process</a:t>
            </a:r>
            <a:endParaRPr lang="en-US" sz="44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103DBC17-754A-2721-7158-0F90B240A78E}"/>
              </a:ext>
            </a:extLst>
          </p:cNvPr>
          <p:cNvSpPr>
            <a:spLocks noGrp="1"/>
          </p:cNvSpPr>
          <p:nvPr>
            <p:ph idx="1"/>
          </p:nvPr>
        </p:nvSpPr>
        <p:spPr>
          <a:xfrm>
            <a:off x="713014" y="1880281"/>
            <a:ext cx="10765971" cy="4476070"/>
          </a:xfrm>
        </p:spPr>
        <p:txBody>
          <a:bodyPr/>
          <a:lstStyle/>
          <a:p>
            <a:pPr>
              <a:buFont typeface="Arial" panose="020B0604020202020204" pitchFamily="34" charset="0"/>
              <a:buChar char="•"/>
            </a:pPr>
            <a:r>
              <a:rPr lang="en-US" sz="3200" dirty="0">
                <a:solidFill>
                  <a:schemeClr val="tx1"/>
                </a:solidFill>
              </a:rPr>
              <a:t>The SNAPS Office will be coming out with detailed guidance and training for recipients on closing out ESG-CV grants</a:t>
            </a:r>
          </a:p>
          <a:p>
            <a:pPr>
              <a:buFont typeface="Arial" panose="020B0604020202020204" pitchFamily="34" charset="0"/>
              <a:buChar char="•"/>
            </a:pPr>
            <a:r>
              <a:rPr lang="en-US" sz="3200" dirty="0">
                <a:solidFill>
                  <a:schemeClr val="tx1"/>
                </a:solidFill>
              </a:rPr>
              <a:t>Recipients that have fully drawn their ESG-CV grant can close out their QPR reporting. </a:t>
            </a:r>
          </a:p>
          <a:p>
            <a:pPr>
              <a:buFont typeface="Arial" panose="020B0604020202020204" pitchFamily="34" charset="0"/>
              <a:buChar char="•"/>
            </a:pPr>
            <a:r>
              <a:rPr lang="en-US" sz="3200" dirty="0">
                <a:solidFill>
                  <a:schemeClr val="tx1"/>
                </a:solidFill>
              </a:rPr>
              <a:t>Guidance is posted in SAGE and on the </a:t>
            </a:r>
            <a:r>
              <a:rPr lang="en-US" sz="3200" dirty="0">
                <a:solidFill>
                  <a:schemeClr val="tx1"/>
                </a:solidFill>
                <a:hlinkClick r:id="rId3"/>
              </a:rPr>
              <a:t>HUD Exchange</a:t>
            </a:r>
            <a:r>
              <a:rPr lang="en-US" sz="3200" dirty="0">
                <a:solidFill>
                  <a:schemeClr val="tx1"/>
                </a:solidFill>
              </a:rPr>
              <a:t> instructing recipients how to submit their final QPRs. </a:t>
            </a:r>
            <a:r>
              <a:rPr lang="en-US" sz="3200" dirty="0">
                <a:solidFill>
                  <a:schemeClr val="tx1"/>
                </a:solidFill>
                <a:hlinkClick r:id="rId4"/>
              </a:rPr>
              <a:t>ESG-CV Reporting Office Hours in September 2022 </a:t>
            </a:r>
            <a:r>
              <a:rPr lang="en-US" sz="3200" dirty="0">
                <a:solidFill>
                  <a:schemeClr val="tx1"/>
                </a:solidFill>
              </a:rPr>
              <a:t>goes through the QPR closeout process as well.</a:t>
            </a:r>
          </a:p>
          <a:p>
            <a:pPr>
              <a:buFont typeface="Arial" panose="020B0604020202020204" pitchFamily="34" charset="0"/>
              <a:buChar char="•"/>
            </a:pPr>
            <a:endParaRPr lang="en-US" sz="3200" dirty="0">
              <a:solidFill>
                <a:schemeClr val="tx1"/>
              </a:solidFill>
            </a:endParaRPr>
          </a:p>
        </p:txBody>
      </p:sp>
      <p:sp>
        <p:nvSpPr>
          <p:cNvPr id="4" name="Slide Number Placeholder 3">
            <a:extLst>
              <a:ext uri="{FF2B5EF4-FFF2-40B4-BE49-F238E27FC236}">
                <a16:creationId xmlns:a16="http://schemas.microsoft.com/office/drawing/2014/main" id="{1E3CD8F5-8001-A994-B35A-897093B49B32}"/>
              </a:ext>
            </a:extLst>
          </p:cNvPr>
          <p:cNvSpPr>
            <a:spLocks noGrp="1"/>
          </p:cNvSpPr>
          <p:nvPr>
            <p:ph type="sldNum" sz="quarter" idx="12"/>
          </p:nvPr>
        </p:nvSpPr>
        <p:spPr>
          <a:xfrm>
            <a:off x="8737600" y="6356351"/>
            <a:ext cx="28448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fontAlgn="auto">
              <a:lnSpc>
                <a:spcPct val="100000"/>
              </a:lnSpc>
              <a:spcBef>
                <a:spcPts val="0"/>
              </a:spcBef>
              <a:spcAft>
                <a:spcPts val="0"/>
              </a:spcAft>
              <a:buClr>
                <a:srgbClr val="000000"/>
              </a:buClr>
              <a:buFont typeface="Arial"/>
              <a:defRPr sz="1200" b="0" i="0" u="none" strike="noStrike" cap="none">
                <a:solidFill>
                  <a:schemeClr val="tx1">
                    <a:tint val="75000"/>
                  </a:schemeClr>
                </a:solidFill>
                <a:latin typeface="+mn-lt"/>
                <a:ea typeface="Arial"/>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1565274-DC5C-4E1F-A410-922C137E97DB}" type="slidenum">
              <a:rPr lang="en-US" smtClean="0">
                <a:solidFill>
                  <a:prstClr val="black">
                    <a:tint val="75000"/>
                  </a:prstClr>
                </a:solidFill>
              </a:rPr>
              <a:pPr>
                <a:defRPr/>
              </a:pPr>
              <a:t>12</a:t>
            </a:fld>
            <a:endParaRPr kumimoji="0" lang="en-US" sz="1200" b="0" i="0" u="none" strike="noStrike" kern="0" cap="none" spc="0" normalizeH="0" baseline="0" noProof="0">
              <a:ln>
                <a:noFill/>
              </a:ln>
              <a:solidFill>
                <a:prstClr val="black">
                  <a:tint val="75000"/>
                </a:prstClr>
              </a:solidFill>
              <a:effectLst/>
              <a:uLnTx/>
              <a:uFillTx/>
              <a:latin typeface="Calibri"/>
              <a:cs typeface="+mn-cs"/>
              <a:sym typeface="Arial"/>
            </a:endParaRPr>
          </a:p>
        </p:txBody>
      </p:sp>
    </p:spTree>
    <p:extLst>
      <p:ext uri="{BB962C8B-B14F-4D97-AF65-F5344CB8AC3E}">
        <p14:creationId xmlns:p14="http://schemas.microsoft.com/office/powerpoint/2010/main" val="3607547591"/>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2CF9C-B0A3-F41E-9B50-0503D550AD1F}"/>
              </a:ext>
            </a:extLst>
          </p:cNvPr>
          <p:cNvSpPr>
            <a:spLocks noGrp="1"/>
          </p:cNvSpPr>
          <p:nvPr>
            <p:ph type="title"/>
          </p:nvPr>
        </p:nvSpPr>
        <p:spPr>
          <a:xfrm>
            <a:off x="778213" y="493654"/>
            <a:ext cx="9582149" cy="630237"/>
          </a:xfrm>
        </p:spPr>
        <p:txBody>
          <a:bodyPr/>
          <a:lstStyle/>
          <a:p>
            <a:r>
              <a:rPr lang="en-US" sz="4400" b="1" dirty="0">
                <a:latin typeface="Baskerville Old Face" panose="02020602080505020303" pitchFamily="18" charset="0"/>
              </a:rPr>
              <a:t>A Grant is ready for closeout when…</a:t>
            </a:r>
          </a:p>
        </p:txBody>
      </p:sp>
      <p:sp>
        <p:nvSpPr>
          <p:cNvPr id="3" name="Content Placeholder 2">
            <a:extLst>
              <a:ext uri="{FF2B5EF4-FFF2-40B4-BE49-F238E27FC236}">
                <a16:creationId xmlns:a16="http://schemas.microsoft.com/office/drawing/2014/main" id="{4EB506DC-4853-2E6C-9054-193FF1C6612E}"/>
              </a:ext>
            </a:extLst>
          </p:cNvPr>
          <p:cNvSpPr>
            <a:spLocks noGrp="1"/>
          </p:cNvSpPr>
          <p:nvPr>
            <p:ph idx="1"/>
          </p:nvPr>
        </p:nvSpPr>
        <p:spPr>
          <a:xfrm>
            <a:off x="778213" y="1513159"/>
            <a:ext cx="10804187" cy="3224212"/>
          </a:xfrm>
        </p:spPr>
        <p:txBody>
          <a:bodyPr/>
          <a:lstStyle/>
          <a:p>
            <a:pPr marL="457200" indent="-457200">
              <a:buAutoNum type="arabicPeriod"/>
            </a:pPr>
            <a:r>
              <a:rPr lang="en-US" sz="3000" dirty="0">
                <a:solidFill>
                  <a:schemeClr val="tx1"/>
                </a:solidFill>
              </a:rPr>
              <a:t>Recipient expended and drew all grant funds or returned any remaining funds)</a:t>
            </a:r>
          </a:p>
          <a:p>
            <a:pPr marL="457200" indent="-457200">
              <a:buAutoNum type="arabicPeriod"/>
            </a:pPr>
            <a:r>
              <a:rPr lang="en-US" sz="3000" dirty="0">
                <a:solidFill>
                  <a:schemeClr val="tx1"/>
                </a:solidFill>
              </a:rPr>
              <a:t>All activities are eligible and were completed</a:t>
            </a:r>
          </a:p>
          <a:p>
            <a:r>
              <a:rPr lang="en-US" sz="3000" dirty="0">
                <a:solidFill>
                  <a:schemeClr val="tx1"/>
                </a:solidFill>
              </a:rPr>
              <a:t>3. Recipient submitted final QPR for completed activities, and 	HUD determined the report is satisfactory</a:t>
            </a:r>
          </a:p>
          <a:p>
            <a:r>
              <a:rPr lang="en-US" sz="3000" dirty="0">
                <a:solidFill>
                  <a:schemeClr val="tx1"/>
                </a:solidFill>
              </a:rPr>
              <a:t>4. Recipient expended all program income received during POP</a:t>
            </a:r>
          </a:p>
          <a:p>
            <a:r>
              <a:rPr lang="en-US" sz="3000" dirty="0">
                <a:solidFill>
                  <a:schemeClr val="tx1"/>
                </a:solidFill>
              </a:rPr>
              <a:t>5. No open audits or monitoring findings related to grant remain</a:t>
            </a:r>
          </a:p>
          <a:p>
            <a:r>
              <a:rPr lang="en-US" sz="3000" dirty="0">
                <a:solidFill>
                  <a:schemeClr val="tx1"/>
                </a:solidFill>
              </a:rPr>
              <a:t>6. Other responsibilities under the grant agreement and applicable laws and regulations appear to have been carried out</a:t>
            </a:r>
          </a:p>
        </p:txBody>
      </p:sp>
      <p:sp>
        <p:nvSpPr>
          <p:cNvPr id="4" name="Slide Number Placeholder 3">
            <a:extLst>
              <a:ext uri="{FF2B5EF4-FFF2-40B4-BE49-F238E27FC236}">
                <a16:creationId xmlns:a16="http://schemas.microsoft.com/office/drawing/2014/main" id="{26F22335-2706-4B01-CF3E-0D7897663D69}"/>
              </a:ext>
            </a:extLst>
          </p:cNvPr>
          <p:cNvSpPr>
            <a:spLocks noGrp="1"/>
          </p:cNvSpPr>
          <p:nvPr>
            <p:ph type="sldNum" sz="quarter" idx="12"/>
          </p:nvPr>
        </p:nvSpPr>
        <p:spPr>
          <a:xfrm>
            <a:off x="8737600" y="6356351"/>
            <a:ext cx="28448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fontAlgn="auto">
              <a:lnSpc>
                <a:spcPct val="100000"/>
              </a:lnSpc>
              <a:spcBef>
                <a:spcPts val="0"/>
              </a:spcBef>
              <a:spcAft>
                <a:spcPts val="0"/>
              </a:spcAft>
              <a:buClr>
                <a:srgbClr val="000000"/>
              </a:buClr>
              <a:buFont typeface="Arial"/>
              <a:defRPr sz="1200" b="0" i="0" u="none" strike="noStrike" cap="none">
                <a:solidFill>
                  <a:schemeClr val="tx1">
                    <a:tint val="75000"/>
                  </a:schemeClr>
                </a:solidFill>
                <a:latin typeface="+mn-lt"/>
                <a:ea typeface="Arial"/>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1565274-DC5C-4E1F-A410-922C137E97DB}" type="slidenum">
              <a:rPr lang="en-US" smtClean="0">
                <a:solidFill>
                  <a:prstClr val="black">
                    <a:tint val="75000"/>
                  </a:prstClr>
                </a:solidFill>
              </a:rPr>
              <a:pPr>
                <a:defRPr/>
              </a:pPr>
              <a:t>13</a:t>
            </a:fld>
            <a:endParaRPr kumimoji="0" lang="en-US" sz="1200" b="0" i="0" u="none" strike="noStrike" kern="0" cap="none" spc="0" normalizeH="0" baseline="0" noProof="0">
              <a:ln>
                <a:noFill/>
              </a:ln>
              <a:solidFill>
                <a:prstClr val="black">
                  <a:tint val="75000"/>
                </a:prstClr>
              </a:solidFill>
              <a:effectLst/>
              <a:uLnTx/>
              <a:uFillTx/>
              <a:latin typeface="Calibri"/>
              <a:cs typeface="+mn-cs"/>
              <a:sym typeface="Arial"/>
            </a:endParaRPr>
          </a:p>
        </p:txBody>
      </p:sp>
    </p:spTree>
    <p:extLst>
      <p:ext uri="{BB962C8B-B14F-4D97-AF65-F5344CB8AC3E}">
        <p14:creationId xmlns:p14="http://schemas.microsoft.com/office/powerpoint/2010/main" val="2306674500"/>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2CF9C-B0A3-F41E-9B50-0503D550AD1F}"/>
              </a:ext>
            </a:extLst>
          </p:cNvPr>
          <p:cNvSpPr>
            <a:spLocks noGrp="1"/>
          </p:cNvSpPr>
          <p:nvPr>
            <p:ph type="title"/>
          </p:nvPr>
        </p:nvSpPr>
        <p:spPr>
          <a:xfrm>
            <a:off x="347097" y="354504"/>
            <a:ext cx="8880986" cy="630237"/>
          </a:xfrm>
        </p:spPr>
        <p:txBody>
          <a:bodyPr/>
          <a:lstStyle/>
          <a:p>
            <a:pPr algn="ctr"/>
            <a:r>
              <a:rPr lang="en-US" sz="4400" b="1" dirty="0">
                <a:latin typeface="Baskerville Old Face" panose="02020602080505020303" pitchFamily="18" charset="0"/>
              </a:rPr>
              <a:t>ESG CV Final QPR Submission</a:t>
            </a:r>
          </a:p>
        </p:txBody>
      </p:sp>
      <p:sp>
        <p:nvSpPr>
          <p:cNvPr id="3" name="Content Placeholder 2">
            <a:extLst>
              <a:ext uri="{FF2B5EF4-FFF2-40B4-BE49-F238E27FC236}">
                <a16:creationId xmlns:a16="http://schemas.microsoft.com/office/drawing/2014/main" id="{4EB506DC-4853-2E6C-9054-193FF1C6612E}"/>
              </a:ext>
            </a:extLst>
          </p:cNvPr>
          <p:cNvSpPr>
            <a:spLocks noGrp="1"/>
          </p:cNvSpPr>
          <p:nvPr>
            <p:ph idx="1"/>
          </p:nvPr>
        </p:nvSpPr>
        <p:spPr>
          <a:xfrm>
            <a:off x="778213" y="1816894"/>
            <a:ext cx="10804187" cy="3224212"/>
          </a:xfrm>
        </p:spPr>
        <p:txBody>
          <a:bodyPr/>
          <a:lstStyle/>
          <a:p>
            <a:pPr marL="457200" indent="-457200">
              <a:buFont typeface="Arial" panose="020B0604020202020204" pitchFamily="34" charset="0"/>
              <a:buChar char="•"/>
            </a:pPr>
            <a:r>
              <a:rPr lang="en-US" sz="2800" b="1" dirty="0">
                <a:solidFill>
                  <a:schemeClr val="tx1"/>
                </a:solidFill>
              </a:rPr>
              <a:t>Submit when following conditions are met:</a:t>
            </a:r>
          </a:p>
          <a:p>
            <a:pPr marL="457200" indent="-457200">
              <a:buFont typeface="Arial" panose="020B0604020202020204" pitchFamily="34" charset="0"/>
              <a:buChar char="•"/>
            </a:pPr>
            <a:endParaRPr lang="en-US" sz="2800" b="1" dirty="0">
              <a:solidFill>
                <a:schemeClr val="tx1"/>
              </a:solidFill>
            </a:endParaRPr>
          </a:p>
          <a:p>
            <a:pPr marL="857250" lvl="1" indent="-457200">
              <a:buFont typeface="Arial" panose="020B0604020202020204" pitchFamily="34" charset="0"/>
              <a:buChar char="•"/>
            </a:pPr>
            <a:r>
              <a:rPr lang="en-US" dirty="0"/>
              <a:t>The funding for recipients’ ESG-CV-funded projects have ended (i.e., clients will no longer be served with ESG-CV funding);</a:t>
            </a:r>
          </a:p>
          <a:p>
            <a:pPr marL="857250" lvl="1" indent="-457200">
              <a:buFont typeface="Arial" panose="020B0604020202020204" pitchFamily="34" charset="0"/>
              <a:buChar char="•"/>
            </a:pPr>
            <a:r>
              <a:rPr lang="en-US" dirty="0"/>
              <a:t>The recipient has fully expended all ESG-CV funding (i.e., no more ESG-CV costs will be incurred); and</a:t>
            </a:r>
          </a:p>
          <a:p>
            <a:pPr marL="857250" lvl="1" indent="-457200">
              <a:buFont typeface="Arial" panose="020B0604020202020204" pitchFamily="34" charset="0"/>
              <a:buChar char="•"/>
            </a:pPr>
            <a:r>
              <a:rPr lang="en-US" dirty="0"/>
              <a:t>The recipient has fully drawn down all ESG-CV funding (i.e., the final draw of ESG-CV funding has been completed in IDIS).</a:t>
            </a:r>
          </a:p>
        </p:txBody>
      </p:sp>
      <p:sp>
        <p:nvSpPr>
          <p:cNvPr id="4" name="Slide Number Placeholder 3">
            <a:extLst>
              <a:ext uri="{FF2B5EF4-FFF2-40B4-BE49-F238E27FC236}">
                <a16:creationId xmlns:a16="http://schemas.microsoft.com/office/drawing/2014/main" id="{26F22335-2706-4B01-CF3E-0D7897663D69}"/>
              </a:ext>
            </a:extLst>
          </p:cNvPr>
          <p:cNvSpPr>
            <a:spLocks noGrp="1"/>
          </p:cNvSpPr>
          <p:nvPr>
            <p:ph type="sldNum" sz="quarter" idx="12"/>
          </p:nvPr>
        </p:nvSpPr>
        <p:spPr>
          <a:xfrm>
            <a:off x="8737600" y="6356351"/>
            <a:ext cx="2844800" cy="365125"/>
          </a:xfrm>
          <a:prstGeom prst="rect">
            <a:avLst/>
          </a:prstGeom>
        </p:spPr>
        <p:txBody>
          <a:bodyPr vert="horz" lIns="91440" tIns="45720" rIns="91440" bIns="45720" rtlCol="0" anchor="ctr"/>
          <a:lstStyle>
            <a:defPPr marR="0" lvl="0" algn="l" rtl="0">
              <a:lnSpc>
                <a:spcPct val="100000"/>
              </a:lnSpc>
              <a:spcBef>
                <a:spcPts val="0"/>
              </a:spcBef>
              <a:spcAft>
                <a:spcPts val="0"/>
              </a:spcAft>
            </a:defPPr>
            <a:lvl1pPr marR="0" lvl="0" algn="r" rtl="0" fontAlgn="auto">
              <a:lnSpc>
                <a:spcPct val="100000"/>
              </a:lnSpc>
              <a:spcBef>
                <a:spcPts val="0"/>
              </a:spcBef>
              <a:spcAft>
                <a:spcPts val="0"/>
              </a:spcAft>
              <a:buClr>
                <a:srgbClr val="000000"/>
              </a:buClr>
              <a:buFont typeface="Arial"/>
              <a:defRPr sz="1200" b="0" i="0" u="none" strike="noStrike" cap="none">
                <a:solidFill>
                  <a:schemeClr val="tx1">
                    <a:tint val="75000"/>
                  </a:schemeClr>
                </a:solidFill>
                <a:latin typeface="+mn-lt"/>
                <a:ea typeface="Arial"/>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1565274-DC5C-4E1F-A410-922C137E97DB}" type="slidenum">
              <a:rPr lang="en-US" smtClean="0">
                <a:solidFill>
                  <a:prstClr val="black">
                    <a:tint val="75000"/>
                  </a:prstClr>
                </a:solidFill>
              </a:rPr>
              <a:pPr>
                <a:defRPr/>
              </a:pPr>
              <a:t>14</a:t>
            </a:fld>
            <a:endParaRPr kumimoji="0" lang="en-US" sz="1200" b="0" i="0" u="none" strike="noStrike" kern="0" cap="none" spc="0" normalizeH="0" baseline="0" noProof="0">
              <a:ln>
                <a:noFill/>
              </a:ln>
              <a:solidFill>
                <a:prstClr val="black">
                  <a:tint val="75000"/>
                </a:prstClr>
              </a:solidFill>
              <a:effectLst/>
              <a:uLnTx/>
              <a:uFillTx/>
              <a:latin typeface="Calibri"/>
              <a:cs typeface="+mn-cs"/>
              <a:sym typeface="Arial"/>
            </a:endParaRPr>
          </a:p>
        </p:txBody>
      </p:sp>
    </p:spTree>
    <p:extLst>
      <p:ext uri="{BB962C8B-B14F-4D97-AF65-F5344CB8AC3E}">
        <p14:creationId xmlns:p14="http://schemas.microsoft.com/office/powerpoint/2010/main" val="176645735"/>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E4C3-5256-6AF9-F6FE-AB9DE6C955BB}"/>
              </a:ext>
            </a:extLst>
          </p:cNvPr>
          <p:cNvSpPr>
            <a:spLocks noGrp="1"/>
          </p:cNvSpPr>
          <p:nvPr>
            <p:ph type="title"/>
          </p:nvPr>
        </p:nvSpPr>
        <p:spPr>
          <a:xfrm>
            <a:off x="406999" y="139949"/>
            <a:ext cx="10967381" cy="711295"/>
          </a:xfrm>
        </p:spPr>
        <p:txBody>
          <a:bodyPr/>
          <a:lstStyle/>
          <a:p>
            <a:r>
              <a:rPr lang="en-US" sz="4000" b="1" dirty="0">
                <a:latin typeface="Baskerville Old Face" panose="02020602080505020303" pitchFamily="18" charset="0"/>
              </a:rPr>
              <a:t>National Standards for the Physical Inspection of Real Estate (NSPIRE)</a:t>
            </a:r>
          </a:p>
        </p:txBody>
      </p:sp>
      <p:sp>
        <p:nvSpPr>
          <p:cNvPr id="3" name="Text Placeholder 2">
            <a:extLst>
              <a:ext uri="{FF2B5EF4-FFF2-40B4-BE49-F238E27FC236}">
                <a16:creationId xmlns:a16="http://schemas.microsoft.com/office/drawing/2014/main" id="{A5709225-9C8E-F821-702D-B5F4D663023A}"/>
              </a:ext>
            </a:extLst>
          </p:cNvPr>
          <p:cNvSpPr>
            <a:spLocks noGrp="1"/>
          </p:cNvSpPr>
          <p:nvPr>
            <p:ph type="body" idx="1"/>
          </p:nvPr>
        </p:nvSpPr>
        <p:spPr>
          <a:xfrm>
            <a:off x="817617" y="1630172"/>
            <a:ext cx="10556763" cy="4250511"/>
          </a:xfrm>
        </p:spPr>
        <p:txBody>
          <a:bodyPr/>
          <a:lstStyle/>
          <a:p>
            <a:pPr marL="285750" indent="-285750">
              <a:buFont typeface="Arial" panose="020B0604020202020204" pitchFamily="34" charset="0"/>
              <a:buChar char="•"/>
            </a:pPr>
            <a:r>
              <a:rPr lang="en-US" dirty="0"/>
              <a:t>New standards HUD will use to assess whether housing meets minimum quality standards and can be assisted with HUD funds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effectLst/>
              </a:rPr>
              <a:t>NSPIRE aligns multiple HUD programs to a single set of inspection standards so that the same expectations of housing quality can be achieved across HUD programs</a:t>
            </a:r>
          </a:p>
          <a:p>
            <a:pPr marL="285750" indent="-285750">
              <a:buFont typeface="Arial" panose="020B0604020202020204" pitchFamily="34" charset="0"/>
              <a:buChar char="•"/>
            </a:pPr>
            <a:endParaRPr lang="en-US" dirty="0">
              <a:effectLst/>
            </a:endParaRPr>
          </a:p>
          <a:p>
            <a:r>
              <a:rPr lang="en-US" sz="2400" dirty="0"/>
              <a:t>Timeline:</a:t>
            </a:r>
          </a:p>
          <a:p>
            <a:pPr marL="285750" indent="-285750">
              <a:buFont typeface="Arial" panose="020B0604020202020204" pitchFamily="34" charset="0"/>
              <a:buChar char="•"/>
            </a:pPr>
            <a:endParaRPr lang="en-US" sz="2400" dirty="0">
              <a:effectLst/>
            </a:endParaRPr>
          </a:p>
          <a:p>
            <a:pPr marL="285750" lvl="1" indent="-285750">
              <a:buFont typeface="Arial" panose="020B0604020202020204" pitchFamily="34" charset="0"/>
              <a:buChar char="•"/>
            </a:pPr>
            <a:r>
              <a:rPr lang="en-US" dirty="0"/>
              <a:t>January 2023- Notice of Intent to update inspection standards</a:t>
            </a:r>
          </a:p>
          <a:p>
            <a:pPr marL="285750" indent="-285750">
              <a:buFont typeface="Arial" panose="020B0604020202020204" pitchFamily="34" charset="0"/>
              <a:buChar char="•"/>
            </a:pPr>
            <a:r>
              <a:rPr lang="en-US" dirty="0"/>
              <a:t>March 2023-Request for comment on proposed changes</a:t>
            </a:r>
          </a:p>
          <a:p>
            <a:pPr marL="285750" indent="-285750">
              <a:buFont typeface="Arial" panose="020B0604020202020204" pitchFamily="34" charset="0"/>
              <a:buChar char="•"/>
            </a:pPr>
            <a:r>
              <a:rPr lang="en-US" dirty="0"/>
              <a:t>May 2023- Final NSPIRE Rule published</a:t>
            </a:r>
          </a:p>
          <a:p>
            <a:pPr marL="285750" indent="-285750">
              <a:buFont typeface="Arial" panose="020B0604020202020204" pitchFamily="34" charset="0"/>
              <a:buChar char="•"/>
            </a:pPr>
            <a:r>
              <a:rPr lang="en-US" dirty="0"/>
              <a:t>July 1 2023- Effective date (some HUD programs are exempted from 7/1 date)</a:t>
            </a:r>
          </a:p>
          <a:p>
            <a:pPr marL="285750" indent="-285750">
              <a:buFont typeface="Arial" panose="020B0604020202020204" pitchFamily="34" charset="0"/>
              <a:buChar char="•"/>
            </a:pPr>
            <a:r>
              <a:rPr lang="en-US" dirty="0"/>
              <a:t>October 1 2023- Effective date for CoC and ESG programs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52216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DF3DF-FB9A-FB3C-B47B-D6518C99AAC2}"/>
              </a:ext>
            </a:extLst>
          </p:cNvPr>
          <p:cNvSpPr>
            <a:spLocks noGrp="1"/>
          </p:cNvSpPr>
          <p:nvPr>
            <p:ph type="title"/>
          </p:nvPr>
        </p:nvSpPr>
        <p:spPr>
          <a:xfrm>
            <a:off x="612307" y="189800"/>
            <a:ext cx="10967381" cy="711295"/>
          </a:xfrm>
        </p:spPr>
        <p:txBody>
          <a:bodyPr/>
          <a:lstStyle/>
          <a:p>
            <a:r>
              <a:rPr lang="en-US" sz="3600" dirty="0">
                <a:latin typeface="Baskerville Old Face" panose="02020602080505020303" pitchFamily="18" charset="0"/>
              </a:rPr>
              <a:t>National Standards for the Physical Inspection of Real Estate (NSPIRE</a:t>
            </a:r>
            <a:r>
              <a:rPr lang="en-US" sz="1800" dirty="0">
                <a:latin typeface="Baskerville Old Face" panose="02020602080505020303" pitchFamily="18" charset="0"/>
              </a:rPr>
              <a:t>) cont’d </a:t>
            </a:r>
            <a:endParaRPr lang="en-US" dirty="0"/>
          </a:p>
        </p:txBody>
      </p:sp>
      <p:sp>
        <p:nvSpPr>
          <p:cNvPr id="3" name="Text Placeholder 2">
            <a:extLst>
              <a:ext uri="{FF2B5EF4-FFF2-40B4-BE49-F238E27FC236}">
                <a16:creationId xmlns:a16="http://schemas.microsoft.com/office/drawing/2014/main" id="{C81FD2AC-4E20-265F-2834-044D2799ED7E}"/>
              </a:ext>
            </a:extLst>
          </p:cNvPr>
          <p:cNvSpPr>
            <a:spLocks noGrp="1"/>
          </p:cNvSpPr>
          <p:nvPr>
            <p:ph type="body" idx="1"/>
          </p:nvPr>
        </p:nvSpPr>
        <p:spPr>
          <a:xfrm>
            <a:off x="612307" y="1630172"/>
            <a:ext cx="10762073" cy="4255621"/>
          </a:xfrm>
        </p:spPr>
        <p:txBody>
          <a:bodyPr/>
          <a:lstStyle/>
          <a:p>
            <a:pPr marL="285750" indent="-285750">
              <a:buFont typeface="Arial" panose="020B0604020202020204" pitchFamily="34" charset="0"/>
              <a:buChar char="•"/>
            </a:pPr>
            <a:r>
              <a:rPr lang="en-US" sz="2400" dirty="0"/>
              <a:t>NSPIRE Inspection Types:</a:t>
            </a:r>
          </a:p>
          <a:p>
            <a:pPr marL="285750"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Self- inspections- done by property owners/management; done once a year</a:t>
            </a:r>
          </a:p>
          <a:p>
            <a:pPr marL="285750" lvl="1"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NSPIRE Inspections- done by contract inspectors and PHAs; done periodically (1-3 years)</a:t>
            </a:r>
          </a:p>
          <a:p>
            <a:pPr marL="285750" lvl="1" indent="-285750">
              <a:buFont typeface="Arial" panose="020B0604020202020204" pitchFamily="34" charset="0"/>
              <a:buChar char="•"/>
            </a:pPr>
            <a:endParaRPr lang="en-US" dirty="0"/>
          </a:p>
          <a:p>
            <a:pPr marL="285750" lvl="1" indent="-285750">
              <a:buFont typeface="Arial" panose="020B0604020202020204" pitchFamily="34" charset="0"/>
              <a:buChar char="•"/>
            </a:pPr>
            <a:r>
              <a:rPr lang="en-US" dirty="0"/>
              <a:t>NSPIRE Plus Inspections- done by HUD Federal or contract inspectors; done as requested or when triggered by poor conditions.</a:t>
            </a:r>
          </a:p>
          <a:p>
            <a:pPr marL="285750" lvl="1" indent="-285750">
              <a:buFont typeface="Arial" panose="020B0604020202020204" pitchFamily="34" charset="0"/>
              <a:buChar char="•"/>
            </a:pPr>
            <a:endParaRPr lang="en-US" dirty="0"/>
          </a:p>
          <a:p>
            <a:pPr marL="342900" marR="0" lvl="0" indent="-342900">
              <a:lnSpc>
                <a:spcPct val="107000"/>
              </a:lnSpc>
              <a:spcBef>
                <a:spcPts val="0"/>
              </a:spcBef>
              <a:spcAft>
                <a:spcPts val="0"/>
              </a:spcAft>
              <a:buFont typeface="Symbol" panose="05050102010706020507" pitchFamily="18" charset="2"/>
              <a:buChar char=""/>
            </a:pPr>
            <a:r>
              <a:rPr lang="en-US" dirty="0"/>
              <a:t>SNAPS is working on guidance specific to CoC and ESG programs; until further guidance is released, our offices suggests reviewing the NSPIRE final rule and website to become familiar with requirements.</a:t>
            </a:r>
          </a:p>
          <a:p>
            <a:pPr marL="342900" marR="0" lvl="0" indent="-342900">
              <a:lnSpc>
                <a:spcPct val="107000"/>
              </a:lnSpc>
              <a:spcBef>
                <a:spcPts val="0"/>
              </a:spcBef>
              <a:spcAft>
                <a:spcPts val="0"/>
              </a:spcAft>
              <a:buFont typeface="Symbol" panose="05050102010706020507" pitchFamily="18" charset="2"/>
              <a:buChar char=""/>
            </a:pP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NSPIRE Final Rule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Symbol" panose="05050102010706020507" pitchFamily="18" charset="2"/>
              <a:buChar char=""/>
            </a:pP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NSPIRE website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a:p>
            <a:endParaRPr lang="en-US" dirty="0"/>
          </a:p>
        </p:txBody>
      </p:sp>
    </p:spTree>
    <p:extLst>
      <p:ext uri="{BB962C8B-B14F-4D97-AF65-F5344CB8AC3E}">
        <p14:creationId xmlns:p14="http://schemas.microsoft.com/office/powerpoint/2010/main" val="2127959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1BB4-929D-47B9-AA62-A1F3EFF707F7}"/>
              </a:ext>
            </a:extLst>
          </p:cNvPr>
          <p:cNvSpPr>
            <a:spLocks noGrp="1"/>
          </p:cNvSpPr>
          <p:nvPr>
            <p:ph type="title"/>
          </p:nvPr>
        </p:nvSpPr>
        <p:spPr/>
        <p:txBody>
          <a:bodyPr/>
          <a:lstStyle/>
          <a:p>
            <a:r>
              <a:rPr lang="en-US" sz="4000" b="1" dirty="0">
                <a:latin typeface="Baskerville Old Face" panose="02020602080505020303" pitchFamily="18" charset="0"/>
              </a:rPr>
              <a:t>SNAPS List Servs</a:t>
            </a:r>
          </a:p>
        </p:txBody>
      </p:sp>
      <p:sp>
        <p:nvSpPr>
          <p:cNvPr id="3" name="Text Placeholder 2">
            <a:extLst>
              <a:ext uri="{FF2B5EF4-FFF2-40B4-BE49-F238E27FC236}">
                <a16:creationId xmlns:a16="http://schemas.microsoft.com/office/drawing/2014/main" id="{F299AF3A-12FD-474D-8F32-A2E4AFDD3B0A}"/>
              </a:ext>
            </a:extLst>
          </p:cNvPr>
          <p:cNvSpPr>
            <a:spLocks noGrp="1"/>
          </p:cNvSpPr>
          <p:nvPr>
            <p:ph type="body" idx="1"/>
          </p:nvPr>
        </p:nvSpPr>
        <p:spPr/>
        <p:txBody>
          <a:bodyPr/>
          <a:lstStyle/>
          <a:p>
            <a:pPr algn="l"/>
            <a:r>
              <a:rPr lang="en-US" sz="2800" b="0" i="0" dirty="0">
                <a:solidFill>
                  <a:srgbClr val="333333"/>
                </a:solidFill>
                <a:effectLst/>
                <a:latin typeface="Open Sans" panose="020B0606030504020204" pitchFamily="34" charset="0"/>
              </a:rPr>
              <a:t>Stay up to date on HUD’s Special Needs Assistance Programs (SNAPS) news and updates for grantees and interested stakeholders:</a:t>
            </a: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3"/>
              </a:rPr>
              <a:t>Sign up for SNAPS Competition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4"/>
              </a:rPr>
              <a:t>Sign up for SNAPS Program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5"/>
              </a:rPr>
              <a:t>Sign up for SNAPS Technical Assistance Information</a:t>
            </a:r>
            <a:r>
              <a:rPr lang="en-US" sz="2800" b="0" i="0" dirty="0">
                <a:solidFill>
                  <a:srgbClr val="333333"/>
                </a:solidFill>
                <a:effectLst/>
                <a:latin typeface="Open Sans" panose="020B0606030504020204" pitchFamily="34" charset="0"/>
              </a:rPr>
              <a:t> through HUD Exchange</a:t>
            </a:r>
          </a:p>
          <a:p>
            <a:endParaRPr lang="en-US" dirty="0"/>
          </a:p>
        </p:txBody>
      </p:sp>
    </p:spTree>
    <p:extLst>
      <p:ext uri="{BB962C8B-B14F-4D97-AF65-F5344CB8AC3E}">
        <p14:creationId xmlns:p14="http://schemas.microsoft.com/office/powerpoint/2010/main" val="828330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sz="6600" dirty="0">
                <a:latin typeface="Baskerville Old Face" panose="02020602080505020303" pitchFamily="18" charset="0"/>
              </a:rPr>
              <a:t>Questions?</a:t>
            </a:r>
          </a:p>
        </p:txBody>
      </p:sp>
    </p:spTree>
    <p:extLst>
      <p:ext uri="{BB962C8B-B14F-4D97-AF65-F5344CB8AC3E}">
        <p14:creationId xmlns:p14="http://schemas.microsoft.com/office/powerpoint/2010/main" val="342983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Baskerville Old Face" panose="02020602080505020303" pitchFamily="18" charset="0"/>
              </a:rPr>
              <a:t>Today’s Agenda</a:t>
            </a:r>
          </a:p>
        </p:txBody>
      </p:sp>
      <p:sp>
        <p:nvSpPr>
          <p:cNvPr id="3" name="Content Placeholder 2"/>
          <p:cNvSpPr>
            <a:spLocks noGrp="1"/>
          </p:cNvSpPr>
          <p:nvPr>
            <p:ph sz="quarter" idx="1"/>
          </p:nvPr>
        </p:nvSpPr>
        <p:spPr>
          <a:xfrm>
            <a:off x="817617" y="1630172"/>
            <a:ext cx="10556763" cy="4469414"/>
          </a:xfrm>
        </p:spPr>
        <p:txBody>
          <a:bodyPr>
            <a:normAutofit/>
          </a:bodyPr>
          <a:lstStyle/>
          <a:p>
            <a:pPr marL="1143000" lvl="1" indent="-1143000">
              <a:buFont typeface="Arial" panose="020B0604020202020204" pitchFamily="34" charset="0"/>
              <a:buChar char="•"/>
            </a:pPr>
            <a:r>
              <a:rPr lang="en-US" sz="4800" dirty="0">
                <a:latin typeface="+mj-lt"/>
              </a:rPr>
              <a:t>SNAPS Budget Overview</a:t>
            </a:r>
          </a:p>
          <a:p>
            <a:pPr marL="1143000" lvl="3" indent="-1143000">
              <a:buFont typeface="Arial" panose="020B0604020202020204" pitchFamily="34" charset="0"/>
              <a:buChar char="•"/>
            </a:pPr>
            <a:r>
              <a:rPr lang="en-US" sz="4800" dirty="0">
                <a:latin typeface="+mj-lt"/>
              </a:rPr>
              <a:t>Continuum of Care Program Updates</a:t>
            </a:r>
          </a:p>
          <a:p>
            <a:pPr marL="1143000" lvl="1" indent="-1143000">
              <a:buFont typeface="Arial" panose="020B0604020202020204" pitchFamily="34" charset="0"/>
              <a:buChar char="•"/>
            </a:pPr>
            <a:r>
              <a:rPr lang="en-US" sz="4800" dirty="0">
                <a:latin typeface="+mj-lt"/>
              </a:rPr>
              <a:t>Emergency Solutions Grants/ESG CV Allocations Updates</a:t>
            </a:r>
          </a:p>
          <a:p>
            <a:pPr marL="1143000" lvl="1" indent="-1143000">
              <a:buFont typeface="Arial" panose="020B0604020202020204" pitchFamily="34" charset="0"/>
              <a:buChar char="•"/>
            </a:pPr>
            <a:r>
              <a:rPr lang="en-US" sz="4800" dirty="0">
                <a:latin typeface="+mj-lt"/>
              </a:rPr>
              <a:t>NSPIRE Updates</a:t>
            </a: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endParaRPr lang="en-US" sz="7400"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222694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08" y="193639"/>
            <a:ext cx="10967381" cy="1204856"/>
          </a:xfrm>
        </p:spPr>
        <p:txBody>
          <a:bodyPr>
            <a:noAutofit/>
          </a:bodyPr>
          <a:lstStyle/>
          <a:p>
            <a:pPr algn="l"/>
            <a:r>
              <a:rPr lang="en-US" sz="4400" b="1" dirty="0">
                <a:solidFill>
                  <a:schemeClr val="tx1"/>
                </a:solidFill>
                <a:latin typeface="Baskerville Old Face" panose="02020602080505020303" pitchFamily="18" charset="0"/>
              </a:rPr>
              <a:t>Budget</a:t>
            </a:r>
            <a:br>
              <a:rPr lang="en-US" sz="4400" b="1" dirty="0">
                <a:solidFill>
                  <a:schemeClr val="tx1"/>
                </a:solidFill>
                <a:latin typeface="Baskerville Old Face" panose="02020602080505020303" pitchFamily="18" charset="0"/>
              </a:rPr>
            </a:br>
            <a:r>
              <a:rPr lang="en-US" sz="2800" b="1" dirty="0">
                <a:solidFill>
                  <a:schemeClr val="tx1"/>
                </a:solidFill>
                <a:latin typeface="Baskerville Old Face" panose="02020602080505020303" pitchFamily="18" charset="0"/>
              </a:rPr>
              <a:t>Homeless Assistance Grants (HAG) and Other Spending</a:t>
            </a:r>
          </a:p>
        </p:txBody>
      </p:sp>
      <p:sp>
        <p:nvSpPr>
          <p:cNvPr id="4" name="TextBox 3">
            <a:extLst>
              <a:ext uri="{FF2B5EF4-FFF2-40B4-BE49-F238E27FC236}">
                <a16:creationId xmlns:a16="http://schemas.microsoft.com/office/drawing/2014/main" id="{491E6109-1A71-47EE-9EAD-B8E9228DEE7E}"/>
              </a:ext>
            </a:extLst>
          </p:cNvPr>
          <p:cNvSpPr txBox="1"/>
          <p:nvPr/>
        </p:nvSpPr>
        <p:spPr>
          <a:xfrm>
            <a:off x="1562983" y="5694821"/>
            <a:ext cx="8807567" cy="64633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 The Domestic Violence Grants are awarded to projects that will serve survivors of domestic violence.  These grants are awarded through HUD's CoC Program Competition process.</a:t>
            </a:r>
          </a:p>
        </p:txBody>
      </p:sp>
      <p:graphicFrame>
        <p:nvGraphicFramePr>
          <p:cNvPr id="5" name="Table 4">
            <a:extLst>
              <a:ext uri="{FF2B5EF4-FFF2-40B4-BE49-F238E27FC236}">
                <a16:creationId xmlns:a16="http://schemas.microsoft.com/office/drawing/2014/main" id="{AF092ECD-E5E7-48A3-946A-E381AEFAAF6A}"/>
              </a:ext>
            </a:extLst>
          </p:cNvPr>
          <p:cNvGraphicFramePr>
            <a:graphicFrameLocks noGrp="1"/>
          </p:cNvGraphicFramePr>
          <p:nvPr/>
        </p:nvGraphicFramePr>
        <p:xfrm>
          <a:off x="1759687" y="1730851"/>
          <a:ext cx="8414161" cy="3954780"/>
        </p:xfrm>
        <a:graphic>
          <a:graphicData uri="http://schemas.openxmlformats.org/drawingml/2006/table">
            <a:tbl>
              <a:tblPr/>
              <a:tblGrid>
                <a:gridCol w="3824620">
                  <a:extLst>
                    <a:ext uri="{9D8B030D-6E8A-4147-A177-3AD203B41FA5}">
                      <a16:colId xmlns:a16="http://schemas.microsoft.com/office/drawing/2014/main" val="3243706987"/>
                    </a:ext>
                  </a:extLst>
                </a:gridCol>
                <a:gridCol w="1529847">
                  <a:extLst>
                    <a:ext uri="{9D8B030D-6E8A-4147-A177-3AD203B41FA5}">
                      <a16:colId xmlns:a16="http://schemas.microsoft.com/office/drawing/2014/main" val="2747694984"/>
                    </a:ext>
                  </a:extLst>
                </a:gridCol>
                <a:gridCol w="1529847">
                  <a:extLst>
                    <a:ext uri="{9D8B030D-6E8A-4147-A177-3AD203B41FA5}">
                      <a16:colId xmlns:a16="http://schemas.microsoft.com/office/drawing/2014/main" val="2449215748"/>
                    </a:ext>
                  </a:extLst>
                </a:gridCol>
                <a:gridCol w="1529847">
                  <a:extLst>
                    <a:ext uri="{9D8B030D-6E8A-4147-A177-3AD203B41FA5}">
                      <a16:colId xmlns:a16="http://schemas.microsoft.com/office/drawing/2014/main" val="2336138411"/>
                    </a:ext>
                  </a:extLst>
                </a:gridCol>
              </a:tblGrid>
              <a:tr h="381000">
                <a:tc>
                  <a:txBody>
                    <a:bodyPr/>
                    <a:lstStyle/>
                    <a:p>
                      <a:pPr algn="r" fontAlgn="b"/>
                      <a:r>
                        <a:rPr lang="en-US" sz="1800" b="0" i="0" u="none" strike="noStrike" dirty="0">
                          <a:solidFill>
                            <a:srgbClr val="FFFFFF"/>
                          </a:solidFill>
                          <a:effectLst/>
                          <a:latin typeface="Calibri" panose="020F0502020204030204" pitchFamily="34" charset="0"/>
                        </a:rPr>
                        <a:t> </a:t>
                      </a:r>
                    </a:p>
                  </a:txBody>
                  <a:tcPr marL="9525" marR="9525" marT="9525" marB="0" anchor="b">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FY2022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FY2023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FY2023 Appropriated</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val="3936313173"/>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Homeless Assistance Grants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0203822"/>
                  </a:ext>
                </a:extLst>
              </a:tr>
              <a:tr h="190500">
                <a:tc>
                  <a:txBody>
                    <a:bodyPr/>
                    <a:lstStyle/>
                    <a:p>
                      <a:pPr algn="l" fontAlgn="b"/>
                      <a:r>
                        <a:rPr lang="en-US" sz="1800" b="0" i="0" u="none" strike="noStrike">
                          <a:solidFill>
                            <a:srgbClr val="000000"/>
                          </a:solidFill>
                          <a:effectLst/>
                          <a:latin typeface="Calibri" panose="020F0502020204030204" pitchFamily="34" charset="0"/>
                        </a:rPr>
                        <a:t>Emergency Solutions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454132"/>
                  </a:ext>
                </a:extLst>
              </a:tr>
              <a:tr h="190500">
                <a:tc>
                  <a:txBody>
                    <a:bodyPr/>
                    <a:lstStyle/>
                    <a:p>
                      <a:pPr algn="l" fontAlgn="b"/>
                      <a:r>
                        <a:rPr lang="en-US" sz="1800" b="0" i="0" u="none" strike="noStrike">
                          <a:solidFill>
                            <a:srgbClr val="000000"/>
                          </a:solidFill>
                          <a:effectLst/>
                          <a:latin typeface="Calibri" panose="020F0502020204030204" pitchFamily="34" charset="0"/>
                        </a:rPr>
                        <a:t>Continuum of 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$2,757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$3,298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125400"/>
                  </a:ext>
                </a:extLst>
              </a:tr>
              <a:tr h="141923">
                <a:tc>
                  <a:txBody>
                    <a:bodyPr/>
                    <a:lstStyle/>
                    <a:p>
                      <a:pPr algn="r" fontAlgn="b"/>
                      <a:r>
                        <a:rPr lang="en-US" sz="1800" b="0" i="0" u="none" strike="noStrike" dirty="0">
                          <a:solidFill>
                            <a:srgbClr val="000000"/>
                          </a:solidFill>
                          <a:effectLst/>
                          <a:latin typeface="Calibri" panose="020F0502020204030204" pitchFamily="34" charset="0"/>
                        </a:rPr>
                        <a:t>Domestic Violence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$52</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436877"/>
                  </a:ext>
                </a:extLst>
              </a:tr>
              <a:tr h="141923">
                <a:tc>
                  <a:txBody>
                    <a:bodyPr/>
                    <a:lstStyle/>
                    <a:p>
                      <a:pPr algn="l" fontAlgn="b"/>
                      <a:r>
                        <a:rPr lang="en-US" sz="1800" b="0" i="0" u="none" strike="noStrike" dirty="0">
                          <a:solidFill>
                            <a:srgbClr val="000000"/>
                          </a:solidFill>
                          <a:effectLst/>
                          <a:latin typeface="Calibri" panose="020F0502020204030204" pitchFamily="34" charset="0"/>
                        </a:rPr>
                        <a:t>New Permanent Supportive Housing Unit </a:t>
                      </a:r>
                      <a:r>
                        <a:rPr lang="en-US" sz="1800" b="0" i="0" u="none" strike="noStrike">
                          <a:solidFill>
                            <a:srgbClr val="000000"/>
                          </a:solidFill>
                          <a:effectLst/>
                          <a:latin typeface="Calibri" panose="020F0502020204030204" pitchFamily="34" charset="0"/>
                        </a:rPr>
                        <a:t>Development Program</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914400" eaLnBrk="1" fontAlgn="b"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170572"/>
                  </a:ext>
                </a:extLst>
              </a:tr>
              <a:tr h="141923">
                <a:tc>
                  <a:txBody>
                    <a:bodyPr/>
                    <a:lstStyle/>
                    <a:p>
                      <a:pPr algn="l" fontAlgn="b"/>
                      <a:r>
                        <a:rPr lang="en-US" sz="1800" b="0" i="0" u="none" strike="noStrike" dirty="0">
                          <a:solidFill>
                            <a:srgbClr val="000000"/>
                          </a:solidFill>
                          <a:effectLst/>
                          <a:latin typeface="Calibri" panose="020F0502020204030204" pitchFamily="34" charset="0"/>
                        </a:rPr>
                        <a:t>Youth Demonstration &amp; youth 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$82</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885685"/>
                  </a:ext>
                </a:extLst>
              </a:tr>
              <a:tr h="141923">
                <a:tc>
                  <a:txBody>
                    <a:bodyPr/>
                    <a:lstStyle/>
                    <a:p>
                      <a:pPr algn="l" fontAlgn="b"/>
                      <a:r>
                        <a:rPr lang="en-US" sz="1800" b="0" i="0" u="none" strike="noStrike" dirty="0">
                          <a:solidFill>
                            <a:srgbClr val="000000"/>
                          </a:solidFill>
                          <a:effectLst/>
                          <a:latin typeface="Calibri" panose="020F0502020204030204" pitchFamily="34" charset="0"/>
                        </a:rPr>
                        <a:t>Youth System Improvement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448261"/>
                  </a:ext>
                </a:extLst>
              </a:tr>
              <a:tr h="200025">
                <a:tc>
                  <a:txBody>
                    <a:bodyPr/>
                    <a:lstStyle/>
                    <a:p>
                      <a:pPr algn="l" fontAlgn="b"/>
                      <a:r>
                        <a:rPr lang="en-US" sz="1800" b="0" i="0" u="none" strike="noStrike" dirty="0">
                          <a:solidFill>
                            <a:srgbClr val="000000"/>
                          </a:solidFill>
                          <a:effectLst/>
                          <a:latin typeface="Calibri" panose="020F0502020204030204" pitchFamily="34" charset="0"/>
                        </a:rPr>
                        <a:t>HMIS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$7</a:t>
                      </a:r>
                      <a:endParaRPr lang="en-US" sz="18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923248"/>
                  </a:ext>
                </a:extLst>
              </a:tr>
              <a:tr h="190500">
                <a:tc>
                  <a:txBody>
                    <a:bodyPr/>
                    <a:lstStyle/>
                    <a:p>
                      <a:pPr algn="l" fontAlgn="b"/>
                      <a:r>
                        <a:rPr lang="en-US" sz="1800" b="1" i="0" u="none" strike="noStrike" dirty="0">
                          <a:solidFill>
                            <a:srgbClr val="000000"/>
                          </a:solidFill>
                          <a:effectLst/>
                          <a:latin typeface="Calibri" panose="020F0502020204030204" pitchFamily="34" charset="0"/>
                        </a:rPr>
                        <a:t>Total Homeless Assistance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 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$3,749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696998"/>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Other Homeless Funds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157678"/>
                  </a:ext>
                </a:extLst>
              </a:tr>
              <a:tr h="190500">
                <a:tc>
                  <a:txBody>
                    <a:bodyPr/>
                    <a:lstStyle/>
                    <a:p>
                      <a:pPr algn="l" fontAlgn="b"/>
                      <a:r>
                        <a:rPr lang="en-US" sz="1800" b="0" i="0" u="none" strike="noStrike" dirty="0">
                          <a:solidFill>
                            <a:srgbClr val="000000"/>
                          </a:solidFill>
                          <a:effectLst/>
                          <a:latin typeface="Calibri" panose="020F0502020204030204" pitchFamily="34" charset="0"/>
                        </a:rPr>
                        <a:t>HUD-VASH, including Tribal HUD-VASH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21429"/>
                  </a:ext>
                </a:extLst>
              </a:tr>
            </a:tbl>
          </a:graphicData>
        </a:graphic>
      </p:graphicFrame>
    </p:spTree>
    <p:extLst>
      <p:ext uri="{BB962C8B-B14F-4D97-AF65-F5344CB8AC3E}">
        <p14:creationId xmlns:p14="http://schemas.microsoft.com/office/powerpoint/2010/main" val="91821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2FE3-696C-CA81-4AD1-6B864966E384}"/>
              </a:ext>
            </a:extLst>
          </p:cNvPr>
          <p:cNvSpPr>
            <a:spLocks noGrp="1"/>
          </p:cNvSpPr>
          <p:nvPr>
            <p:ph type="title"/>
          </p:nvPr>
        </p:nvSpPr>
        <p:spPr>
          <a:xfrm>
            <a:off x="685880" y="587303"/>
            <a:ext cx="10967381" cy="612250"/>
          </a:xfrm>
        </p:spPr>
        <p:txBody>
          <a:bodyPr/>
          <a:lstStyle/>
          <a:p>
            <a:r>
              <a:rPr lang="en-US" sz="4000" b="1" dirty="0">
                <a:latin typeface="Baskerville Old Face" panose="02020602080505020303" pitchFamily="18" charset="0"/>
              </a:rPr>
              <a:t>FY22 SNAPS Competition Updates</a:t>
            </a:r>
            <a:br>
              <a:rPr lang="en-US" sz="4000" b="1" dirty="0">
                <a:latin typeface="Baskerville Old Face" panose="02020602080505020303" pitchFamily="18" charset="0"/>
              </a:rPr>
            </a:br>
            <a:endParaRPr lang="en-US" sz="4000" b="1" dirty="0">
              <a:latin typeface="Baskerville Old Face" panose="02020602080505020303" pitchFamily="18" charset="0"/>
            </a:endParaRPr>
          </a:p>
        </p:txBody>
      </p:sp>
      <p:sp>
        <p:nvSpPr>
          <p:cNvPr id="3" name="Text Placeholder 2">
            <a:extLst>
              <a:ext uri="{FF2B5EF4-FFF2-40B4-BE49-F238E27FC236}">
                <a16:creationId xmlns:a16="http://schemas.microsoft.com/office/drawing/2014/main" id="{3A46F2FA-222D-825F-72FB-133809CC9FC3}"/>
              </a:ext>
            </a:extLst>
          </p:cNvPr>
          <p:cNvSpPr>
            <a:spLocks noGrp="1"/>
          </p:cNvSpPr>
          <p:nvPr>
            <p:ph type="body" idx="1"/>
          </p:nvPr>
        </p:nvSpPr>
        <p:spPr>
          <a:xfrm>
            <a:off x="817618" y="1497168"/>
            <a:ext cx="10556763" cy="4467404"/>
          </a:xfrm>
        </p:spPr>
        <p:txBody>
          <a:bodyPr/>
          <a:lstStyle/>
          <a:p>
            <a:pPr marL="285750" indent="-285750">
              <a:buFont typeface="Arial" panose="020B0604020202020204" pitchFamily="34" charset="0"/>
              <a:buChar char="•"/>
            </a:pPr>
            <a:endParaRPr lang="en-US" sz="2200" dirty="0"/>
          </a:p>
          <a:p>
            <a:pPr marL="457200" indent="-457200">
              <a:buFont typeface="Arial" panose="020B0604020202020204" pitchFamily="34" charset="0"/>
              <a:buChar char="•"/>
            </a:pPr>
            <a:r>
              <a:rPr lang="en-US" sz="2800" dirty="0"/>
              <a:t>FY22 CoC &amp; FY22 Unsheltered/Rural Special NOFO awards:</a:t>
            </a:r>
          </a:p>
          <a:p>
            <a:pPr lvl="8"/>
            <a:r>
              <a:rPr lang="en-US" sz="2800" dirty="0"/>
              <a:t>	All FY22 competition announcements have been made. </a:t>
            </a:r>
          </a:p>
          <a:p>
            <a:pPr lvl="8"/>
            <a:endParaRPr lang="en-US" sz="2800" dirty="0"/>
          </a:p>
          <a:p>
            <a:pPr lvl="8"/>
            <a:r>
              <a:rPr lang="en-US" sz="2800" dirty="0"/>
              <a:t>	We are working to get grants under grant agreement.</a:t>
            </a:r>
          </a:p>
          <a:p>
            <a:pPr marL="457200" lvl="8" indent="-457200">
              <a:buFont typeface="Arial" panose="020B0604020202020204" pitchFamily="34" charset="0"/>
              <a:buChar char="•"/>
            </a:pPr>
            <a:endParaRPr lang="en-US" sz="2800" dirty="0"/>
          </a:p>
          <a:p>
            <a:pPr marL="457200" lvl="8" indent="-457200">
              <a:buFont typeface="Arial" panose="020B0604020202020204" pitchFamily="34" charset="0"/>
              <a:buChar char="•"/>
            </a:pPr>
            <a:endParaRPr lang="en-US" sz="2800" dirty="0"/>
          </a:p>
          <a:p>
            <a:pPr marL="457200" lvl="8" indent="-457200">
              <a:buFont typeface="Arial" panose="020B0604020202020204" pitchFamily="34" charset="0"/>
              <a:buChar char="•"/>
            </a:pPr>
            <a:r>
              <a:rPr lang="en-US" sz="2800" dirty="0"/>
              <a:t>FY22 YHDP Round 7 NOFO is open and closing on June 27, 2023.</a:t>
            </a:r>
          </a:p>
          <a:p>
            <a:pPr lvl="8"/>
            <a:endParaRPr lang="en-US" sz="2800" baseline="30000" dirty="0"/>
          </a:p>
          <a:p>
            <a:pPr lvl="8"/>
            <a:endParaRPr lang="en-US" sz="2800" baseline="30000" dirty="0"/>
          </a:p>
          <a:p>
            <a:pPr lvl="8"/>
            <a:endParaRPr lang="en-US" sz="4000" baseline="30000" dirty="0"/>
          </a:p>
          <a:p>
            <a:pPr lvl="8"/>
            <a:endParaRPr lang="en-US" sz="2800" dirty="0"/>
          </a:p>
          <a:p>
            <a:pPr lvl="8"/>
            <a:endParaRPr lang="en-US" sz="2800" dirty="0"/>
          </a:p>
          <a:p>
            <a:pPr lvl="8"/>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06128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54BC8-560E-F8E4-23B3-4BC9A5593252}"/>
              </a:ext>
            </a:extLst>
          </p:cNvPr>
          <p:cNvSpPr>
            <a:spLocks noGrp="1"/>
          </p:cNvSpPr>
          <p:nvPr>
            <p:ph type="title"/>
          </p:nvPr>
        </p:nvSpPr>
        <p:spPr/>
        <p:txBody>
          <a:bodyPr/>
          <a:lstStyle/>
          <a:p>
            <a:r>
              <a:rPr lang="en-US" sz="4000" b="1" dirty="0">
                <a:latin typeface="Baskerville Old Face" panose="02020602080505020303" pitchFamily="18" charset="0"/>
              </a:rPr>
              <a:t>FY23 CoC NOFO- Registration Update</a:t>
            </a:r>
            <a:endParaRPr lang="en-US" sz="4000" dirty="0">
              <a:latin typeface="Baskerville Old Face" panose="02020602080505020303" pitchFamily="18" charset="0"/>
            </a:endParaRPr>
          </a:p>
        </p:txBody>
      </p:sp>
      <p:sp>
        <p:nvSpPr>
          <p:cNvPr id="3" name="Text Placeholder 2">
            <a:extLst>
              <a:ext uri="{FF2B5EF4-FFF2-40B4-BE49-F238E27FC236}">
                <a16:creationId xmlns:a16="http://schemas.microsoft.com/office/drawing/2014/main" id="{7F2A8F9D-0F09-5670-1ED0-4BA792ACB6AD}"/>
              </a:ext>
            </a:extLst>
          </p:cNvPr>
          <p:cNvSpPr>
            <a:spLocks noGrp="1"/>
          </p:cNvSpPr>
          <p:nvPr>
            <p:ph type="body" idx="1"/>
          </p:nvPr>
        </p:nvSpPr>
        <p:spPr/>
        <p:txBody>
          <a:bodyPr/>
          <a:lstStyle/>
          <a:p>
            <a:endParaRPr lang="en-US" dirty="0"/>
          </a:p>
          <a:p>
            <a:endParaRPr lang="en-US" dirty="0"/>
          </a:p>
          <a:p>
            <a:endParaRPr lang="en-US" dirty="0"/>
          </a:p>
        </p:txBody>
      </p:sp>
      <p:sp>
        <p:nvSpPr>
          <p:cNvPr id="5" name="TextBox 4">
            <a:extLst>
              <a:ext uri="{FF2B5EF4-FFF2-40B4-BE49-F238E27FC236}">
                <a16:creationId xmlns:a16="http://schemas.microsoft.com/office/drawing/2014/main" id="{A3388DA2-1AAC-B343-3954-7F4D88170AD3}"/>
              </a:ext>
            </a:extLst>
          </p:cNvPr>
          <p:cNvSpPr txBox="1"/>
          <p:nvPr/>
        </p:nvSpPr>
        <p:spPr>
          <a:xfrm>
            <a:off x="696391" y="1689002"/>
            <a:ext cx="9698340" cy="5016758"/>
          </a:xfrm>
          <a:prstGeom prst="rect">
            <a:avLst/>
          </a:prstGeom>
          <a:noFill/>
        </p:spPr>
        <p:txBody>
          <a:bodyPr wrap="square">
            <a:spAutoFit/>
          </a:bodyPr>
          <a:lstStyle/>
          <a:p>
            <a:pPr marL="457200" lvl="8" indent="-457200">
              <a:buFont typeface="Arial" panose="020B0604020202020204" pitchFamily="34" charset="0"/>
              <a:buChar char="•"/>
            </a:pPr>
            <a:r>
              <a:rPr lang="en-US" sz="3200" dirty="0"/>
              <a:t>FY23 CoC Registration closed on March 2, 2023</a:t>
            </a:r>
          </a:p>
          <a:p>
            <a:pPr marL="457200" lvl="8" indent="-457200">
              <a:buFont typeface="Arial" panose="020B0604020202020204" pitchFamily="34" charset="0"/>
              <a:buChar char="•"/>
            </a:pPr>
            <a:endParaRPr lang="en-US" sz="3200" dirty="0"/>
          </a:p>
          <a:p>
            <a:pPr marL="457200" lvl="8" indent="-457200">
              <a:buFont typeface="Arial" panose="020B0604020202020204" pitchFamily="34" charset="0"/>
              <a:buChar char="•"/>
            </a:pPr>
            <a:r>
              <a:rPr lang="en-US" sz="3200" dirty="0"/>
              <a:t>SNAPS will be sending a list serv email out any day letting CoCs know updated Grant Inventory Worksheets (GIWs) have been posted to HUD.gov</a:t>
            </a:r>
          </a:p>
          <a:p>
            <a:pPr marL="457200" lvl="8" indent="-457200">
              <a:buFont typeface="Arial" panose="020B0604020202020204" pitchFamily="34" charset="0"/>
              <a:buChar char="•"/>
            </a:pPr>
            <a:endParaRPr lang="en-US" sz="3200" dirty="0"/>
          </a:p>
          <a:p>
            <a:pPr marL="457200" lvl="8" indent="-457200">
              <a:buFont typeface="Arial" panose="020B0604020202020204" pitchFamily="34" charset="0"/>
              <a:buChar char="•"/>
            </a:pPr>
            <a:r>
              <a:rPr lang="en-US" sz="3200" dirty="0"/>
              <a:t>Collaborative Applicants are responsible for reviewing the GIW and completing a GIW change form if there are any additions or edits.</a:t>
            </a:r>
          </a:p>
          <a:p>
            <a:pPr marL="0" lvl="8"/>
            <a:endParaRPr lang="en-US" sz="3200" dirty="0"/>
          </a:p>
        </p:txBody>
      </p:sp>
    </p:spTree>
    <p:extLst>
      <p:ext uri="{BB962C8B-B14F-4D97-AF65-F5344CB8AC3E}">
        <p14:creationId xmlns:p14="http://schemas.microsoft.com/office/powerpoint/2010/main" val="3322587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705AE-CF49-A433-2B65-6A70C693CCB4}"/>
              </a:ext>
            </a:extLst>
          </p:cNvPr>
          <p:cNvSpPr>
            <a:spLocks noGrp="1"/>
          </p:cNvSpPr>
          <p:nvPr>
            <p:ph type="title"/>
          </p:nvPr>
        </p:nvSpPr>
        <p:spPr/>
        <p:txBody>
          <a:bodyPr/>
          <a:lstStyle/>
          <a:p>
            <a:r>
              <a:rPr lang="en-US" sz="4400" b="1" dirty="0">
                <a:latin typeface="Baskerville Old Face" panose="02020602080505020303" pitchFamily="18" charset="0"/>
              </a:rPr>
              <a:t>FY23 ESG Allocation Updates</a:t>
            </a:r>
          </a:p>
        </p:txBody>
      </p:sp>
      <p:sp>
        <p:nvSpPr>
          <p:cNvPr id="3" name="Text Placeholder 2">
            <a:extLst>
              <a:ext uri="{FF2B5EF4-FFF2-40B4-BE49-F238E27FC236}">
                <a16:creationId xmlns:a16="http://schemas.microsoft.com/office/drawing/2014/main" id="{775E1998-1CFD-26F9-C00F-2B4E8342717D}"/>
              </a:ext>
            </a:extLst>
          </p:cNvPr>
          <p:cNvSpPr>
            <a:spLocks noGrp="1"/>
          </p:cNvSpPr>
          <p:nvPr>
            <p:ph type="body" idx="1"/>
          </p:nvPr>
        </p:nvSpPr>
        <p:spPr>
          <a:xfrm>
            <a:off x="817617" y="1630172"/>
            <a:ext cx="10556763" cy="4970325"/>
          </a:xfrm>
        </p:spPr>
        <p:txBody>
          <a:bodyPr/>
          <a:lstStyle/>
          <a:p>
            <a:r>
              <a:rPr lang="en-US" sz="2000" b="1" dirty="0"/>
              <a:t>Build America, Buy America (BABA) requirements</a:t>
            </a:r>
          </a:p>
          <a:p>
            <a:endParaRPr lang="en-US" sz="2000" b="1" dirty="0"/>
          </a:p>
          <a:p>
            <a:pPr lvl="3"/>
            <a:r>
              <a:rPr lang="en-US" dirty="0"/>
              <a:t>The Act requires a “buy America” preference:</a:t>
            </a:r>
          </a:p>
          <a:p>
            <a:pPr marL="285750" lvl="3" indent="-285750">
              <a:buFont typeface="Arial" panose="020B0604020202020204" pitchFamily="34" charset="0"/>
              <a:buChar char="•"/>
            </a:pPr>
            <a:r>
              <a:rPr lang="en-US" dirty="0"/>
              <a:t>All iron and steel used in projects are produced in the United States; and </a:t>
            </a:r>
          </a:p>
          <a:p>
            <a:pPr marL="285750" lvl="3" indent="-285750">
              <a:buFont typeface="Arial" panose="020B0604020202020204" pitchFamily="34" charset="0"/>
              <a:buChar char="•"/>
            </a:pPr>
            <a:r>
              <a:rPr lang="en-US" dirty="0"/>
              <a:t>All manufactured products used in HUD-funded projects are produced in the United States; and</a:t>
            </a:r>
          </a:p>
          <a:p>
            <a:pPr marL="285750" lvl="3" indent="-285750">
              <a:buFont typeface="Arial" panose="020B0604020202020204" pitchFamily="34" charset="0"/>
              <a:buChar char="•"/>
            </a:pPr>
            <a:r>
              <a:rPr lang="en-US" dirty="0"/>
              <a:t>All construction materials are manufactured in the United States. </a:t>
            </a:r>
          </a:p>
          <a:p>
            <a:pPr lvl="3"/>
            <a:endParaRPr lang="en-US" dirty="0"/>
          </a:p>
          <a:p>
            <a:pPr lvl="3"/>
            <a:r>
              <a:rPr lang="en-US" dirty="0"/>
              <a:t>Language has been added to FY22 ESG grant agreements to reflect these new requirements:</a:t>
            </a:r>
          </a:p>
          <a:p>
            <a:pPr lvl="3"/>
            <a:endParaRPr lang="en-US" dirty="0"/>
          </a:p>
          <a:p>
            <a:pPr lvl="3"/>
            <a:r>
              <a:rPr lang="en-US" sz="1800" b="1" i="1" dirty="0">
                <a:effectLst/>
                <a:latin typeface="Arial" panose="020B0604020202020204" pitchFamily="34" charset="0"/>
                <a:ea typeface="Times New Roman" panose="02020603050405020304" pitchFamily="18" charset="0"/>
              </a:rPr>
              <a:t>The Recipient must comply with the requirements of the Build America, Buy America (BABA) Act, 41 USC 8301 note, and all applicable rules and notices, as may be amended, if applicable to the Recipient’s infrastructure project. Pursuant to HUD’s </a:t>
            </a:r>
            <a:r>
              <a:rPr lang="en-US" sz="1800" b="1" i="1" dirty="0">
                <a:solidFill>
                  <a:srgbClr val="000000"/>
                </a:solidFill>
                <a:effectLst/>
                <a:latin typeface="Arial" panose="020B0604020202020204" pitchFamily="34" charset="0"/>
                <a:ea typeface="Times New Roman" panose="02020603050405020304" pitchFamily="18" charset="0"/>
              </a:rPr>
              <a:t>Notice, “Public Interest Phased Implementation Waiver for FY 2022 and 2023 of Build America, Buy America Provisions as Applied to Recipients of HUD Federal Financial Assistance” (88 FR 17001), </a:t>
            </a:r>
            <a:r>
              <a:rPr lang="en-US" sz="1800" b="1" i="1" dirty="0">
                <a:effectLst/>
                <a:latin typeface="Arial" panose="020B0604020202020204" pitchFamily="34" charset="0"/>
                <a:ea typeface="Times New Roman" panose="02020603050405020304" pitchFamily="18" charset="0"/>
              </a:rPr>
              <a:t>any funds obligated by HUD on or after the applicable listed effective dates, are subject to BABA requirements, unless excepted by a waiver. </a:t>
            </a:r>
            <a:endParaRPr lang="en-US" b="1" i="1" dirty="0"/>
          </a:p>
          <a:p>
            <a:pPr marL="285750" lvl="4" indent="-285750">
              <a:buFont typeface="Arial" panose="020B0604020202020204" pitchFamily="34" charset="0"/>
              <a:buChar char="•"/>
            </a:pPr>
            <a:r>
              <a:rPr lang="en-US" sz="1400" b="1" i="1" dirty="0"/>
              <a:t>*Note that BABA requirements do not apply to funds allocated under the Robert Stafford Disaster Relief and Emergency Assistance Act*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2823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0869-57CC-4732-91C3-26A6DA8A6065}"/>
              </a:ext>
            </a:extLst>
          </p:cNvPr>
          <p:cNvSpPr>
            <a:spLocks noGrp="1"/>
          </p:cNvSpPr>
          <p:nvPr>
            <p:ph type="title"/>
          </p:nvPr>
        </p:nvSpPr>
        <p:spPr/>
        <p:txBody>
          <a:bodyPr/>
          <a:lstStyle/>
          <a:p>
            <a:r>
              <a:rPr lang="en-US" sz="4400" b="1" dirty="0">
                <a:latin typeface="Baskerville Old Face" panose="02020602080505020303" pitchFamily="18" charset="0"/>
              </a:rPr>
              <a:t>ESG CV- Program Updates</a:t>
            </a:r>
          </a:p>
        </p:txBody>
      </p:sp>
      <p:sp>
        <p:nvSpPr>
          <p:cNvPr id="3" name="Text Placeholder 2">
            <a:extLst>
              <a:ext uri="{FF2B5EF4-FFF2-40B4-BE49-F238E27FC236}">
                <a16:creationId xmlns:a16="http://schemas.microsoft.com/office/drawing/2014/main" id="{59BA2E8B-063F-4C07-9CD0-AFDBED7BD3F2}"/>
              </a:ext>
            </a:extLst>
          </p:cNvPr>
          <p:cNvSpPr>
            <a:spLocks noGrp="1"/>
          </p:cNvSpPr>
          <p:nvPr>
            <p:ph type="body" idx="1"/>
          </p:nvPr>
        </p:nvSpPr>
        <p:spPr>
          <a:xfrm>
            <a:off x="817617" y="1630172"/>
            <a:ext cx="10556763" cy="4404868"/>
          </a:xfrm>
        </p:spPr>
        <p:txBody>
          <a:bodyPr/>
          <a:lstStyle/>
          <a:p>
            <a:endParaRPr lang="en-US" sz="2000" dirty="0"/>
          </a:p>
          <a:p>
            <a:pPr marL="342900" lvl="2" indent="-342900">
              <a:buFont typeface="Arial" panose="020B0604020202020204" pitchFamily="34" charset="0"/>
              <a:buChar char="•"/>
            </a:pPr>
            <a:r>
              <a:rPr lang="en-US" sz="2000" dirty="0"/>
              <a:t>All ESG CV funds must be expended by September 30, 2023</a:t>
            </a:r>
          </a:p>
          <a:p>
            <a:endParaRPr lang="en-US" sz="2000" dirty="0"/>
          </a:p>
          <a:p>
            <a:pPr marL="342900" indent="-342900">
              <a:buFont typeface="Arial" panose="020B0604020202020204" pitchFamily="34" charset="0"/>
              <a:buChar char="•"/>
            </a:pPr>
            <a:r>
              <a:rPr lang="en-US" sz="2000" dirty="0"/>
              <a:t>This includes funds from the first and second allocations;</a:t>
            </a:r>
          </a:p>
          <a:p>
            <a:endParaRPr lang="en-US" sz="2000" dirty="0"/>
          </a:p>
          <a:p>
            <a:pPr marL="342900" indent="-342900">
              <a:buFont typeface="Arial" panose="020B0604020202020204" pitchFamily="34" charset="0"/>
              <a:buChar char="•"/>
            </a:pPr>
            <a:r>
              <a:rPr lang="en-US" sz="2000" dirty="0"/>
              <a:t>Does NOT include funds received through reallocation in 2022; reallocated funds must be spent by June 30, 2024</a:t>
            </a:r>
          </a:p>
          <a:p>
            <a:endParaRPr lang="en-US" sz="2000" dirty="0"/>
          </a:p>
          <a:p>
            <a:pPr marL="342900" indent="-342900">
              <a:buFont typeface="Arial" panose="020B0604020202020204" pitchFamily="34" charset="0"/>
              <a:buChar char="•"/>
            </a:pPr>
            <a:r>
              <a:rPr lang="en-US" sz="2000" dirty="0"/>
              <a:t>Notice CPD-22-06 also provided more flexibility in the September 2023 deadline by providing communities an additional 3 months to expend administration and HMIS funds; these funds must be expended by December 31, 2023</a:t>
            </a:r>
          </a:p>
          <a:p>
            <a:endParaRPr lang="en-US" sz="2000" dirty="0"/>
          </a:p>
          <a:p>
            <a:r>
              <a:rPr lang="en-US" sz="2400" b="1" dirty="0"/>
              <a:t>As of last week- over 80% of ESG CV recipients were at least 66% drawn</a:t>
            </a:r>
          </a:p>
          <a:p>
            <a:endParaRPr lang="en-US" sz="2000" dirty="0"/>
          </a:p>
          <a:p>
            <a:endParaRPr lang="en-US" sz="2000" dirty="0"/>
          </a:p>
          <a:p>
            <a:r>
              <a:rPr lang="en-US" sz="2000" dirty="0"/>
              <a:t> </a:t>
            </a:r>
          </a:p>
        </p:txBody>
      </p:sp>
    </p:spTree>
    <p:extLst>
      <p:ext uri="{BB962C8B-B14F-4D97-AF65-F5344CB8AC3E}">
        <p14:creationId xmlns:p14="http://schemas.microsoft.com/office/powerpoint/2010/main" val="73344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0"/>
          <p:cNvSpPr txBox="1">
            <a:spLocks noGrp="1"/>
          </p:cNvSpPr>
          <p:nvPr>
            <p:ph type="title"/>
          </p:nvPr>
        </p:nvSpPr>
        <p:spPr>
          <a:xfrm>
            <a:off x="945931" y="426054"/>
            <a:ext cx="9582149" cy="824677"/>
          </a:xfrm>
          <a:prstGeom prst="rect">
            <a:avLst/>
          </a:prstGeom>
        </p:spPr>
        <p:txBody>
          <a:bodyPr spcFirstLastPara="1" vert="horz" wrap="square" lIns="121900" tIns="121900" rIns="121900" bIns="121900" numCol="1" anchor="t" anchorCtr="0" compatLnSpc="1">
            <a:prstTxWarp prst="textNoShape">
              <a:avLst/>
            </a:prstTxWarp>
            <a:noAutofit/>
          </a:bodyPr>
          <a:lstStyle/>
          <a:p>
            <a:pPr algn="l"/>
            <a:r>
              <a:rPr lang="en-US" sz="4400" b="1" dirty="0">
                <a:latin typeface="Baskerville Old Face" panose="02020602080505020303" pitchFamily="18" charset="0"/>
              </a:rPr>
              <a:t>ESG-CV Grants Status Report</a:t>
            </a:r>
            <a:br>
              <a:rPr lang="en-US" sz="3200" b="1" dirty="0">
                <a:latin typeface="Baskerville Old Face" panose="02020602080505020303" pitchFamily="18" charset="0"/>
              </a:rPr>
            </a:br>
            <a:endParaRPr lang="en-US" sz="3200" b="1" dirty="0">
              <a:latin typeface="Baskerville Old Face" panose="02020602080505020303" pitchFamily="18" charset="0"/>
            </a:endParaRPr>
          </a:p>
        </p:txBody>
      </p:sp>
      <p:pic>
        <p:nvPicPr>
          <p:cNvPr id="1026" name="Picture 2">
            <a:extLst>
              <a:ext uri="{FF2B5EF4-FFF2-40B4-BE49-F238E27FC236}">
                <a16:creationId xmlns:a16="http://schemas.microsoft.com/office/drawing/2014/main" id="{DD190465-A3CA-AA58-69BB-F18E1B8BE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931" y="1692166"/>
            <a:ext cx="10100441" cy="4109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403563"/>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0"/>
          <p:cNvSpPr txBox="1">
            <a:spLocks noGrp="1"/>
          </p:cNvSpPr>
          <p:nvPr>
            <p:ph type="title"/>
          </p:nvPr>
        </p:nvSpPr>
        <p:spPr>
          <a:xfrm>
            <a:off x="1304925" y="272143"/>
            <a:ext cx="9582149" cy="630237"/>
          </a:xfrm>
          <a:prstGeom prst="rect">
            <a:avLst/>
          </a:prstGeom>
        </p:spPr>
        <p:txBody>
          <a:bodyPr spcFirstLastPara="1" vert="horz" wrap="square" lIns="121900" tIns="121900" rIns="121900" bIns="121900" numCol="1" anchor="t" anchorCtr="0" compatLnSpc="1">
            <a:prstTxWarp prst="textNoShape">
              <a:avLst/>
            </a:prstTxWarp>
            <a:noAutofit/>
          </a:bodyPr>
          <a:lstStyle/>
          <a:p>
            <a:pPr algn="l"/>
            <a:r>
              <a:rPr lang="en" sz="4000" b="1" dirty="0">
                <a:latin typeface="Baskerville Old Face" panose="02020602080505020303" pitchFamily="18" charset="0"/>
              </a:rPr>
              <a:t>ESG-CV Grants Status Report</a:t>
            </a:r>
            <a:br>
              <a:rPr lang="en" b="1" dirty="0"/>
            </a:br>
            <a:endParaRPr sz="3600" b="1" dirty="0"/>
          </a:p>
        </p:txBody>
      </p:sp>
      <p:sp>
        <p:nvSpPr>
          <p:cNvPr id="6" name="TextBox 5">
            <a:extLst>
              <a:ext uri="{FF2B5EF4-FFF2-40B4-BE49-F238E27FC236}">
                <a16:creationId xmlns:a16="http://schemas.microsoft.com/office/drawing/2014/main" id="{C1FCF578-81EC-5DA9-58D5-23EF59CC2909}"/>
              </a:ext>
            </a:extLst>
          </p:cNvPr>
          <p:cNvSpPr txBox="1"/>
          <p:nvPr/>
        </p:nvSpPr>
        <p:spPr>
          <a:xfrm>
            <a:off x="1045029" y="1507544"/>
            <a:ext cx="10174513" cy="458587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600" b="0" i="0" u="none" strike="noStrike" kern="0" cap="none" spc="0" normalizeH="0" baseline="0" noProof="0" dirty="0">
                <a:ln>
                  <a:noFill/>
                </a:ln>
                <a:solidFill>
                  <a:srgbClr val="000000"/>
                </a:solidFill>
                <a:effectLst/>
                <a:uLnTx/>
                <a:uFillTx/>
                <a:latin typeface="Calibri"/>
                <a:cs typeface="Arial"/>
                <a:sym typeface="Arial"/>
              </a:rPr>
              <a:t>$86 million not committed in IDIS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600" b="0" i="0" u="none" strike="noStrike" kern="0" cap="none" spc="0" normalizeH="0" baseline="0" noProof="0" dirty="0">
                <a:ln>
                  <a:noFill/>
                </a:ln>
                <a:solidFill>
                  <a:srgbClr val="000000"/>
                </a:solidFill>
                <a:effectLst/>
                <a:uLnTx/>
                <a:uFillTx/>
                <a:latin typeface="Calibri"/>
                <a:cs typeface="Arial"/>
                <a:sym typeface="Arial"/>
              </a:rPr>
              <a:t>Draws across the country in the past week totaled $11.8 million</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600" kern="0" dirty="0">
                <a:solidFill>
                  <a:srgbClr val="000000"/>
                </a:solidFill>
                <a:latin typeface="Calibri"/>
                <a:cs typeface="Arial"/>
                <a:sym typeface="Arial"/>
              </a:rPr>
              <a:t>52</a:t>
            </a:r>
            <a:r>
              <a:rPr kumimoji="0" lang="en-US" sz="3600" b="0" i="0" u="none" strike="noStrike" kern="0" cap="none" spc="0" normalizeH="0" baseline="0" noProof="0" dirty="0">
                <a:ln>
                  <a:noFill/>
                </a:ln>
                <a:solidFill>
                  <a:srgbClr val="000000"/>
                </a:solidFill>
                <a:effectLst/>
                <a:uLnTx/>
                <a:uFillTx/>
                <a:latin typeface="Calibri"/>
                <a:cs typeface="Arial"/>
                <a:sym typeface="Arial"/>
              </a:rPr>
              <a:t> ESG-CV recipients drew funds in the past week. </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600" b="0" i="0" u="none" strike="noStrike" kern="0" cap="none" spc="0" normalizeH="0" baseline="0" noProof="0" dirty="0">
                <a:ln>
                  <a:noFill/>
                </a:ln>
                <a:solidFill>
                  <a:srgbClr val="000000"/>
                </a:solidFill>
                <a:effectLst/>
                <a:uLnTx/>
                <a:uFillTx/>
                <a:latin typeface="Calibri"/>
                <a:cs typeface="Arial"/>
                <a:sym typeface="Arial"/>
              </a:rPr>
              <a:t>51 ESG-CV recipients have not drawn funds in over 90 days. </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4000" b="0" i="0" u="none" strike="noStrike" kern="0" cap="none" spc="0" normalizeH="0" baseline="0" noProof="0" dirty="0">
                <a:ln>
                  <a:noFill/>
                </a:ln>
                <a:solidFill>
                  <a:srgbClr val="000000"/>
                </a:solidFill>
                <a:effectLst/>
                <a:uLnTx/>
                <a:uFillTx/>
                <a:latin typeface="Calibri"/>
                <a:cs typeface="Arial"/>
                <a:sym typeface="Arial"/>
              </a:rPr>
              <a:t>36 recipients are behind on quarterly reports</a:t>
            </a:r>
          </a:p>
          <a:p>
            <a:pPr marL="285750" marR="0" lvl="0" indent="-28575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3600" b="0" i="0" u="none" strike="noStrike" kern="0" cap="none" spc="0" normalizeH="0" baseline="0" noProof="0" dirty="0">
              <a:ln>
                <a:noFill/>
              </a:ln>
              <a:solidFill>
                <a:srgbClr val="000000"/>
              </a:solidFill>
              <a:effectLst/>
              <a:uLnTx/>
              <a:uFillTx/>
              <a:latin typeface="Calibri"/>
              <a:cs typeface="Arial"/>
              <a:sym typeface="Arial"/>
            </a:endParaRPr>
          </a:p>
        </p:txBody>
      </p:sp>
    </p:spTree>
    <p:extLst>
      <p:ext uri="{BB962C8B-B14F-4D97-AF65-F5344CB8AC3E}">
        <p14:creationId xmlns:p14="http://schemas.microsoft.com/office/powerpoint/2010/main" val="2027564656"/>
      </p:ext>
    </p:extLst>
  </p:cSld>
  <p:clrMapOvr>
    <a:masterClrMapping/>
  </p:clrMapOvr>
  <mc:AlternateContent xmlns:mc="http://schemas.openxmlformats.org/markup-compatibility/2006" xmlns:p14="http://schemas.microsoft.com/office/powerpoint/2010/main">
    <mc:Choice Requires="p14">
      <p:transition spd="slow" p14:dur="2000" advTm="30000"/>
    </mc:Choice>
    <mc:Fallback xmlns="">
      <p:transition spd="slow" advTm="30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d8139e0b135cf362f451dae0675d5b48">
  <xsd:schema xmlns:xsd="http://www.w3.org/2001/XMLSchema" xmlns:xs="http://www.w3.org/2001/XMLSchema" xmlns:p="http://schemas.microsoft.com/office/2006/metadata/properties" xmlns:ns1="http://schemas.microsoft.com/sharepoint/v3" xmlns:ns3="c6d93d11-28f8-4e6d-ae4f-5893c68de00b" xmlns:ns4="750983b6-60eb-446f-a2fd-b09d080777e3" targetNamespace="http://schemas.microsoft.com/office/2006/metadata/properties" ma:root="true" ma:fieldsID="8147db72a0cd25ef5df402b91addbda8" ns1:_="" ns3:_="" ns4:_="">
    <xsd:import namespace="http://schemas.microsoft.com/sharepoint/v3"/>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B2C2D3-D78D-45E5-A522-359804012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517ECD-D8C7-4FBD-9E0A-C74257618E41}">
  <ds:schemaRefs>
    <ds:schemaRef ds:uri="http://schemas.microsoft.com/sharepoint/v3"/>
    <ds:schemaRef ds:uri="http://purl.org/dc/terms/"/>
    <ds:schemaRef ds:uri="750983b6-60eb-446f-a2fd-b09d080777e3"/>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6d93d11-28f8-4e6d-ae4f-5893c68de00b"/>
    <ds:schemaRef ds:uri="http://www.w3.org/XML/1998/namespace"/>
    <ds:schemaRef ds:uri="http://purl.org/dc/dcmitype/"/>
  </ds:schemaRefs>
</ds:datastoreItem>
</file>

<file path=customXml/itemProps3.xml><?xml version="1.0" encoding="utf-8"?>
<ds:datastoreItem xmlns:ds="http://schemas.openxmlformats.org/officeDocument/2006/customXml" ds:itemID="{6B879002-2D97-477E-AD76-FC8F6A3CBB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4286</TotalTime>
  <Words>1662</Words>
  <Application>Microsoft Office PowerPoint</Application>
  <PresentationFormat>Widescreen</PresentationFormat>
  <Paragraphs>203</Paragraphs>
  <Slides>18</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Baskerville Old Face</vt:lpstr>
      <vt:lpstr>Calibri</vt:lpstr>
      <vt:lpstr>CenturySchoolbook</vt:lpstr>
      <vt:lpstr>Courier New</vt:lpstr>
      <vt:lpstr>Open Sans</vt:lpstr>
      <vt:lpstr>Symbol</vt:lpstr>
      <vt:lpstr>Wingdings</vt:lpstr>
      <vt:lpstr>1_Office Theme</vt:lpstr>
      <vt:lpstr>2_Custom Design</vt:lpstr>
      <vt:lpstr>HUDs Office of Special Needs Assistance Programs (SNAPS) Updates </vt:lpstr>
      <vt:lpstr>Today’s Agenda</vt:lpstr>
      <vt:lpstr>Budget Homeless Assistance Grants (HAG) and Other Spending</vt:lpstr>
      <vt:lpstr>FY22 SNAPS Competition Updates </vt:lpstr>
      <vt:lpstr>FY23 CoC NOFO- Registration Update</vt:lpstr>
      <vt:lpstr>FY23 ESG Allocation Updates</vt:lpstr>
      <vt:lpstr>ESG CV- Program Updates</vt:lpstr>
      <vt:lpstr>ESG-CV Grants Status Report </vt:lpstr>
      <vt:lpstr>ESG-CV Grants Status Report </vt:lpstr>
      <vt:lpstr>ESG-CV Grants Status Report</vt:lpstr>
      <vt:lpstr>ESG CV Closeout Deadlines</vt:lpstr>
      <vt:lpstr>ESG-CV Grants – Closeout Process</vt:lpstr>
      <vt:lpstr>A Grant is ready for closeout when…</vt:lpstr>
      <vt:lpstr>ESG CV Final QPR Submission</vt:lpstr>
      <vt:lpstr>National Standards for the Physical Inspection of Real Estate (NSPIRE)</vt:lpstr>
      <vt:lpstr>National Standards for the Physical Inspection of Real Estate (NSPIRE) cont’d </vt:lpstr>
      <vt:lpstr>SNAPS List Servs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Equal Access Rule?</dc:title>
  <dc:creator>Miller, Abbilyn M</dc:creator>
  <cp:lastModifiedBy>Deblasio, Karen M</cp:lastModifiedBy>
  <cp:revision>40</cp:revision>
  <cp:lastPrinted>2021-01-27T17:24:58Z</cp:lastPrinted>
  <dcterms:created xsi:type="dcterms:W3CDTF">2017-02-15T15:59:32Z</dcterms:created>
  <dcterms:modified xsi:type="dcterms:W3CDTF">2023-06-12T20:54:47Z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